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9144000"/>
  <p:notesSz cx="6858000" cy="9144000"/>
  <p:embeddedFontLst>
    <p:embeddedFont>
      <p:font typeface="Helvetica Neue Ligh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HelveticaNeueLight-bold.fntdata"/><Relationship Id="rId10" Type="http://schemas.openxmlformats.org/officeDocument/2006/relationships/slide" Target="slides/slide5.xml"/><Relationship Id="rId54" Type="http://schemas.openxmlformats.org/officeDocument/2006/relationships/font" Target="fonts/HelveticaNeueLight-regular.fntdata"/><Relationship Id="rId13" Type="http://schemas.openxmlformats.org/officeDocument/2006/relationships/slide" Target="slides/slide8.xml"/><Relationship Id="rId57" Type="http://schemas.openxmlformats.org/officeDocument/2006/relationships/font" Target="fonts/HelveticaNeueLight-boldItalic.fntdata"/><Relationship Id="rId12" Type="http://schemas.openxmlformats.org/officeDocument/2006/relationships/slide" Target="slides/slide7.xml"/><Relationship Id="rId56" Type="http://schemas.openxmlformats.org/officeDocument/2006/relationships/font" Target="fonts/HelveticaNeueLight-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83" name="Google Shape;1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9" name="Google Shape;19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0" name="Google Shape;21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7" name="Google Shape;21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4" name="Google Shape;22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1" name="Google Shape;23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8" name="Google Shape;23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43" name="Google Shape;24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5" name="Google Shape;25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4" name="Google Shape;26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6" name="Google Shape;27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3" name="Google Shape;28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5" name="Google Shape;29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02" name="Google Shape;30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10" name="Google Shape;31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0" name="Google Shape;32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7" name="Google Shape;32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34" name="Google Shape;33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1" name="Google Shape;341;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6" name="Google Shape;346;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54" name="Google Shape;354;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68" name="Google Shape;36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75" name="Google Shape;375;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2" name="Google Shape;382;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89" name="Google Shape;38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97" name="Google Shape;397;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Google Shape;57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578" name="Google Shape;57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g40aed8136c_0_2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40aed8136c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0" name="Shape 590"/>
        <p:cNvGrpSpPr/>
        <p:nvPr/>
      </p:nvGrpSpPr>
      <p:grpSpPr>
        <a:xfrm>
          <a:off x="0" y="0"/>
          <a:ext cx="0" cy="0"/>
          <a:chOff x="0" y="0"/>
          <a:chExt cx="0" cy="0"/>
        </a:xfrm>
      </p:grpSpPr>
      <p:sp>
        <p:nvSpPr>
          <p:cNvPr id="591" name="Google Shape;591;g40aed8136c_0_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40aed8136c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g40aed8136c_0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40aed8136c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Google Shape;605;g40aed8136c_0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40aed8136c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Google Shape;626;g40aed8136c_0_2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40aed8136c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g40aed8136c_0_2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40aed8136c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g40aed8136c_0_2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40aed8136c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g40aed8136c_0_2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40aed8136c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g40aed8136c_0_2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40aed8136c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g40aed8136c_0_1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40aed8136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2" name="Shape 672"/>
        <p:cNvGrpSpPr/>
        <p:nvPr/>
      </p:nvGrpSpPr>
      <p:grpSpPr>
        <a:xfrm>
          <a:off x="0" y="0"/>
          <a:ext cx="0" cy="0"/>
          <a:chOff x="0" y="0"/>
          <a:chExt cx="0" cy="0"/>
        </a:xfrm>
      </p:grpSpPr>
      <p:sp>
        <p:nvSpPr>
          <p:cNvPr id="673" name="Google Shape;67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74" name="Google Shape;67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9" name="Shape 679"/>
        <p:cNvGrpSpPr/>
        <p:nvPr/>
      </p:nvGrpSpPr>
      <p:grpSpPr>
        <a:xfrm>
          <a:off x="0" y="0"/>
          <a:ext cx="0" cy="0"/>
          <a:chOff x="0" y="0"/>
          <a:chExt cx="0" cy="0"/>
        </a:xfrm>
      </p:grpSpPr>
      <p:sp>
        <p:nvSpPr>
          <p:cNvPr id="680" name="Google Shape;68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
        <p:nvSpPr>
          <p:cNvPr id="681" name="Google Shape;681;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8" name="Google Shape;14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ctr">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ctr">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ctr">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4" name="Google Shape;14;p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5" name="Google Shape;15;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6" name="Google Shape;16;p2"/>
          <p:cNvSpPr txBox="1"/>
          <p:nvPr>
            <p:ph idx="12" type="sldNum"/>
          </p:nvPr>
        </p:nvSpPr>
        <p:spPr>
          <a:xfrm>
            <a:off x="7263650" y="6506075"/>
            <a:ext cx="1905000" cy="2727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70" name="Google Shape;70;p11"/>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1" name="Google Shape;71;p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2" name="Google Shape;72;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3" name="Google Shape;73;p11"/>
          <p:cNvSpPr txBox="1"/>
          <p:nvPr>
            <p:ph idx="12" type="sldNum"/>
          </p:nvPr>
        </p:nvSpPr>
        <p:spPr>
          <a:xfrm>
            <a:off x="7239000" y="6486525"/>
            <a:ext cx="1905000" cy="285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76" name="Google Shape;76;p12"/>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7" name="Google Shape;77;p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8" name="Google Shape;78;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9" name="Google Shape;79;p12"/>
          <p:cNvSpPr txBox="1"/>
          <p:nvPr>
            <p:ph idx="12" type="sldNum"/>
          </p:nvPr>
        </p:nvSpPr>
        <p:spPr>
          <a:xfrm>
            <a:off x="7239000" y="6486525"/>
            <a:ext cx="1905000" cy="285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 name="Shape 17"/>
        <p:cNvGrpSpPr/>
        <p:nvPr/>
      </p:nvGrpSpPr>
      <p:grpSpPr>
        <a:xfrm>
          <a:off x="0" y="0"/>
          <a:ext cx="0" cy="0"/>
          <a:chOff x="0" y="0"/>
          <a:chExt cx="0" cy="0"/>
        </a:xfrm>
      </p:grpSpPr>
      <p:sp>
        <p:nvSpPr>
          <p:cNvPr id="18" name="Google Shape;18;p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9" name="Google Shape;19;p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Google Shape;20;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1" name="Google Shape;21;p3"/>
          <p:cNvSpPr txBox="1"/>
          <p:nvPr>
            <p:ph idx="12" type="sldNum"/>
          </p:nvPr>
        </p:nvSpPr>
        <p:spPr>
          <a:xfrm>
            <a:off x="7128000" y="6515975"/>
            <a:ext cx="1905000" cy="2727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2" name="Shape 22"/>
        <p:cNvGrpSpPr/>
        <p:nvPr/>
      </p:nvGrpSpPr>
      <p:grpSpPr>
        <a:xfrm>
          <a:off x="0" y="0"/>
          <a:ext cx="0" cy="0"/>
          <a:chOff x="0" y="0"/>
          <a:chExt cx="0" cy="0"/>
        </a:xfrm>
      </p:grpSpPr>
      <p:sp>
        <p:nvSpPr>
          <p:cNvPr id="23" name="Google Shape;23;p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4" name="Google Shape;24;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5" name="Google Shape;25;p4"/>
          <p:cNvSpPr txBox="1"/>
          <p:nvPr>
            <p:ph idx="12" type="sldNum"/>
          </p:nvPr>
        </p:nvSpPr>
        <p:spPr>
          <a:xfrm>
            <a:off x="7098275" y="6476350"/>
            <a:ext cx="1905000" cy="2727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6" name="Shape 26"/>
        <p:cNvGrpSpPr/>
        <p:nvPr/>
      </p:nvGrpSpPr>
      <p:grpSpPr>
        <a:xfrm>
          <a:off x="0" y="0"/>
          <a:ext cx="0" cy="0"/>
          <a:chOff x="0" y="0"/>
          <a:chExt cx="0" cy="0"/>
        </a:xfrm>
      </p:grpSpPr>
      <p:sp>
        <p:nvSpPr>
          <p:cNvPr id="27" name="Google Shape;27;p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8" name="Google Shape;28;p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9" name="Google Shape;29;p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0" name="Google Shape;30;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1" name="Google Shape;31;p5"/>
          <p:cNvSpPr txBox="1"/>
          <p:nvPr>
            <p:ph idx="12" type="sldNum"/>
          </p:nvPr>
        </p:nvSpPr>
        <p:spPr>
          <a:xfrm>
            <a:off x="7239000" y="6486525"/>
            <a:ext cx="1905000" cy="285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2" name="Shape 32"/>
        <p:cNvGrpSpPr/>
        <p:nvPr/>
      </p:nvGrpSpPr>
      <p:grpSpPr>
        <a:xfrm>
          <a:off x="0" y="0"/>
          <a:ext cx="0" cy="0"/>
          <a:chOff x="0" y="0"/>
          <a:chExt cx="0" cy="0"/>
        </a:xfrm>
      </p:grpSpPr>
      <p:sp>
        <p:nvSpPr>
          <p:cNvPr id="33" name="Google Shape;33;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34" name="Google Shape;34;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Clr>
                <a:schemeClr val="dk1"/>
              </a:buClr>
              <a:buSzPts val="1800"/>
              <a:buFont typeface="Times New Roman"/>
              <a:buNone/>
              <a:defRPr b="0" i="0" sz="18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20"/>
              </a:spcBef>
              <a:spcAft>
                <a:spcPts val="0"/>
              </a:spcAft>
              <a:buClr>
                <a:schemeClr val="dk1"/>
              </a:buClr>
              <a:buSzPts val="1600"/>
              <a:buFont typeface="Times New Roman"/>
              <a:buNone/>
              <a:defRPr b="0" i="0" sz="16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35" name="Google Shape;35;p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6" name="Google Shape;36;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7" name="Google Shape;37;p6"/>
          <p:cNvSpPr txBox="1"/>
          <p:nvPr>
            <p:ph idx="12" type="sldNum"/>
          </p:nvPr>
        </p:nvSpPr>
        <p:spPr>
          <a:xfrm>
            <a:off x="7239000" y="6486525"/>
            <a:ext cx="1905000" cy="285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8" name="Shape 38"/>
        <p:cNvGrpSpPr/>
        <p:nvPr/>
      </p:nvGrpSpPr>
      <p:grpSpPr>
        <a:xfrm>
          <a:off x="0" y="0"/>
          <a:ext cx="0" cy="0"/>
          <a:chOff x="0" y="0"/>
          <a:chExt cx="0" cy="0"/>
        </a:xfrm>
      </p:grpSpPr>
      <p:sp>
        <p:nvSpPr>
          <p:cNvPr id="39" name="Google Shape;39;p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40" name="Google Shape;40;p7"/>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1" name="Google Shape;41;p7"/>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381000" lvl="1" marL="9144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342900" lvl="3" marL="1828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2" name="Google Shape;42;p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3" name="Google Shape;43;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4" name="Google Shape;44;p7"/>
          <p:cNvSpPr txBox="1"/>
          <p:nvPr>
            <p:ph idx="12" type="sldNum"/>
          </p:nvPr>
        </p:nvSpPr>
        <p:spPr>
          <a:xfrm>
            <a:off x="7239000" y="6486525"/>
            <a:ext cx="1905000" cy="285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5" name="Shape 45"/>
        <p:cNvGrpSpPr/>
        <p:nvPr/>
      </p:nvGrpSpPr>
      <p:grpSpPr>
        <a:xfrm>
          <a:off x="0" y="0"/>
          <a:ext cx="0" cy="0"/>
          <a:chOff x="0" y="0"/>
          <a:chExt cx="0" cy="0"/>
        </a:xfrm>
      </p:grpSpPr>
      <p:sp>
        <p:nvSpPr>
          <p:cNvPr id="46" name="Google Shape;4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47" name="Google Shape;47;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8" name="Google Shape;48;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9" name="Google Shape;49;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Times New Roman"/>
              <a:buNone/>
              <a:defRPr b="1" i="0" sz="2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400"/>
              </a:spcBef>
              <a:spcAft>
                <a:spcPts val="0"/>
              </a:spcAft>
              <a:buClr>
                <a:schemeClr val="dk1"/>
              </a:buClr>
              <a:buSzPts val="2000"/>
              <a:buFont typeface="Times New Roman"/>
              <a:buNone/>
              <a:defRPr b="1" i="0" sz="20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Clr>
                <a:schemeClr val="dk1"/>
              </a:buClr>
              <a:buSzPts val="1800"/>
              <a:buFont typeface="Times New Roman"/>
              <a:buNone/>
              <a:defRPr b="1" i="0" sz="18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320"/>
              </a:spcBef>
              <a:spcAft>
                <a:spcPts val="0"/>
              </a:spcAft>
              <a:buClr>
                <a:schemeClr val="dk1"/>
              </a:buClr>
              <a:buSzPts val="1600"/>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50" name="Google Shape;50;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55600" lvl="1" marL="914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342900" lvl="2" marL="1371600" marR="0" rtl="0" algn="l">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30200" lvl="3" marL="1828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330200" lvl="4" marL="22860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330200" lvl="5" marL="27432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330200" lvl="6" marL="32004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330200" lvl="7" marL="36576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330200" lvl="8" marL="4114800" marR="0" rtl="0" algn="l">
              <a:spcBef>
                <a:spcPts val="320"/>
              </a:spcBef>
              <a:spcAft>
                <a:spcPts val="0"/>
              </a:spcAft>
              <a:buClr>
                <a:schemeClr val="dk1"/>
              </a:buClr>
              <a:buSzPts val="16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51" name="Google Shape;51;p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2" name="Google Shape;52;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3" name="Google Shape;53;p8"/>
          <p:cNvSpPr txBox="1"/>
          <p:nvPr>
            <p:ph idx="12" type="sldNum"/>
          </p:nvPr>
        </p:nvSpPr>
        <p:spPr>
          <a:xfrm>
            <a:off x="7239000" y="6486525"/>
            <a:ext cx="1905000" cy="285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58" name="Google Shape;58;p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9" name="Google Shape;59;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0" name="Google Shape;60;p9"/>
          <p:cNvSpPr txBox="1"/>
          <p:nvPr>
            <p:ph idx="12" type="sldNum"/>
          </p:nvPr>
        </p:nvSpPr>
        <p:spPr>
          <a:xfrm>
            <a:off x="7239000" y="6486525"/>
            <a:ext cx="1905000" cy="285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228600" lvl="1" marL="914400" marR="0" rtl="0" algn="l">
              <a:spcBef>
                <a:spcPts val="240"/>
              </a:spcBef>
              <a:spcAft>
                <a:spcPts val="0"/>
              </a:spcAft>
              <a:buClr>
                <a:schemeClr val="dk1"/>
              </a:buClr>
              <a:buSzPts val="1200"/>
              <a:buFont typeface="Times New Roman"/>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200"/>
              </a:spcBef>
              <a:spcAft>
                <a:spcPts val="0"/>
              </a:spcAft>
              <a:buClr>
                <a:schemeClr val="dk1"/>
              </a:buClr>
              <a:buSzPts val="1000"/>
              <a:buFont typeface="Times New Roman"/>
              <a:buNone/>
              <a:defRPr b="0" i="0" sz="10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6pPr>
            <a:lvl7pPr indent="-228600" lvl="6" marL="32004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7pPr>
            <a:lvl8pPr indent="-228600" lvl="7" marL="36576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8pPr>
            <a:lvl9pPr indent="-228600" lvl="8" marL="4114800" marR="0" rtl="0" algn="l">
              <a:spcBef>
                <a:spcPts val="180"/>
              </a:spcBef>
              <a:spcAft>
                <a:spcPts val="0"/>
              </a:spcAft>
              <a:buClr>
                <a:schemeClr val="dk1"/>
              </a:buClr>
              <a:buSzPts val="900"/>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65" name="Google Shape;65;p1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6" name="Google Shape;66;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sz="1400">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7" name="Google Shape;67;p10"/>
          <p:cNvSpPr txBox="1"/>
          <p:nvPr>
            <p:ph idx="12" type="sldNum"/>
          </p:nvPr>
        </p:nvSpPr>
        <p:spPr>
          <a:xfrm>
            <a:off x="7239000" y="6486525"/>
            <a:ext cx="1905000" cy="285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7" name="Google Shape;7;p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 name="Google Shape;8;p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9" name="Google Shape;9;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 name="Google Shape;10;p1"/>
          <p:cNvSpPr txBox="1"/>
          <p:nvPr>
            <p:ph idx="12" type="sldNum"/>
          </p:nvPr>
        </p:nvSpPr>
        <p:spPr>
          <a:xfrm>
            <a:off x="7239000" y="6486525"/>
            <a:ext cx="1905000" cy="2859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9.pn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14.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Informed Search Methods</a:t>
            </a:r>
            <a:br>
              <a:rPr b="0" i="0" lang="en-US" sz="4400" u="none" cap="none" strike="noStrike">
                <a:solidFill>
                  <a:schemeClr val="dk2"/>
                </a:solidFill>
                <a:latin typeface="Times New Roman"/>
                <a:ea typeface="Times New Roman"/>
                <a:cs typeface="Times New Roman"/>
                <a:sym typeface="Times New Roman"/>
              </a:rPr>
            </a:br>
            <a:br>
              <a:rPr b="0" i="0" lang="en-US" sz="4400" u="none" cap="none" strike="noStrike">
                <a:solidFill>
                  <a:schemeClr val="dk2"/>
                </a:solidFill>
                <a:latin typeface="Times New Roman"/>
                <a:ea typeface="Times New Roman"/>
                <a:cs typeface="Times New Roman"/>
                <a:sym typeface="Times New Roman"/>
              </a:rPr>
            </a:br>
            <a:r>
              <a:rPr b="0" i="0" lang="en-US" sz="2400" u="none" cap="none" strike="noStrike">
                <a:solidFill>
                  <a:schemeClr val="dk2"/>
                </a:solidFill>
                <a:latin typeface="Times New Roman"/>
                <a:ea typeface="Times New Roman"/>
                <a:cs typeface="Times New Roman"/>
                <a:sym typeface="Times New Roman"/>
              </a:rPr>
              <a:t>Tuomas Sandholm</a:t>
            </a:r>
            <a:br>
              <a:rPr b="0" i="0" lang="en-US" sz="2400" u="none" cap="none" strike="noStrike">
                <a:solidFill>
                  <a:schemeClr val="dk2"/>
                </a:solidFill>
                <a:latin typeface="Times New Roman"/>
                <a:ea typeface="Times New Roman"/>
                <a:cs typeface="Times New Roman"/>
                <a:sym typeface="Times New Roman"/>
              </a:rPr>
            </a:br>
            <a:r>
              <a:rPr b="0" i="0" lang="en-US" sz="2400" u="none" cap="none" strike="noStrike">
                <a:solidFill>
                  <a:schemeClr val="dk2"/>
                </a:solidFill>
                <a:latin typeface="Times New Roman"/>
                <a:ea typeface="Times New Roman"/>
                <a:cs typeface="Times New Roman"/>
                <a:sym typeface="Times New Roman"/>
              </a:rPr>
              <a:t>Computer Science Department</a:t>
            </a:r>
            <a:br>
              <a:rPr b="0" i="0" lang="en-US" sz="2400" u="none" cap="none" strike="noStrike">
                <a:solidFill>
                  <a:schemeClr val="dk2"/>
                </a:solidFill>
                <a:latin typeface="Times New Roman"/>
                <a:ea typeface="Times New Roman"/>
                <a:cs typeface="Times New Roman"/>
                <a:sym typeface="Times New Roman"/>
              </a:rPr>
            </a:br>
            <a:r>
              <a:rPr b="0" i="0" lang="en-US" sz="2400" u="none" cap="none" strike="noStrike">
                <a:solidFill>
                  <a:schemeClr val="dk2"/>
                </a:solidFill>
                <a:latin typeface="Times New Roman"/>
                <a:ea typeface="Times New Roman"/>
                <a:cs typeface="Times New Roman"/>
                <a:sym typeface="Times New Roman"/>
              </a:rPr>
              <a:t>Carnegie Mellon University</a:t>
            </a:r>
            <a:br>
              <a:rPr b="0" i="0" lang="en-US" sz="2400" u="none" cap="none" strike="noStrike">
                <a:solidFill>
                  <a:schemeClr val="dk2"/>
                </a:solidFill>
                <a:latin typeface="Times New Roman"/>
                <a:ea typeface="Times New Roman"/>
                <a:cs typeface="Times New Roman"/>
                <a:sym typeface="Times New Roman"/>
              </a:rPr>
            </a:br>
            <a:br>
              <a:rPr b="0" i="0" lang="en-US" sz="2400" u="none" cap="none" strike="noStrike">
                <a:solidFill>
                  <a:schemeClr val="dk2"/>
                </a:solidFill>
                <a:latin typeface="Times New Roman"/>
                <a:ea typeface="Times New Roman"/>
                <a:cs typeface="Times New Roman"/>
                <a:sym typeface="Times New Roman"/>
              </a:rPr>
            </a:br>
            <a:br>
              <a:rPr b="0" i="0" lang="en-US" sz="2400" u="none" cap="none" strike="noStrike">
                <a:solidFill>
                  <a:schemeClr val="dk2"/>
                </a:solidFill>
                <a:latin typeface="Times New Roman"/>
                <a:ea typeface="Times New Roman"/>
                <a:cs typeface="Times New Roman"/>
                <a:sym typeface="Times New Roman"/>
              </a:rPr>
            </a:br>
            <a:br>
              <a:rPr b="0" i="0" lang="en-US" sz="2400" u="none" cap="none" strike="noStrike">
                <a:solidFill>
                  <a:schemeClr val="dk2"/>
                </a:solidFill>
                <a:latin typeface="Times New Roman"/>
                <a:ea typeface="Times New Roman"/>
                <a:cs typeface="Times New Roman"/>
                <a:sym typeface="Times New Roman"/>
              </a:rPr>
            </a:br>
            <a:r>
              <a:rPr b="0" i="0" lang="en-US" sz="2400" u="none" cap="none" strike="noStrike">
                <a:solidFill>
                  <a:srgbClr val="C00000"/>
                </a:solidFill>
                <a:latin typeface="Times New Roman"/>
                <a:ea typeface="Times New Roman"/>
                <a:cs typeface="Times New Roman"/>
                <a:sym typeface="Times New Roman"/>
              </a:rPr>
              <a:t>Read Sections 3.5-3.7 of Russell and Norvig</a:t>
            </a:r>
            <a:endParaRPr b="0" i="0" sz="4400" u="none" cap="none" strike="noStrike">
              <a:solidFill>
                <a:srgbClr val="C00000"/>
              </a:solidFill>
              <a:latin typeface="Times New Roman"/>
              <a:ea typeface="Times New Roman"/>
              <a:cs typeface="Times New Roman"/>
              <a:sym typeface="Times New Roman"/>
            </a:endParaRPr>
          </a:p>
        </p:txBody>
      </p:sp>
      <p:sp>
        <p:nvSpPr>
          <p:cNvPr id="85" name="Google Shape;85;p13"/>
          <p:cNvSpPr txBox="1"/>
          <p:nvPr/>
        </p:nvSpPr>
        <p:spPr>
          <a:xfrm>
            <a:off x="2733675" y="5572125"/>
            <a:ext cx="4077900" cy="342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Minor additions by Dave Touretzky in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2"/>
          <p:cNvSpPr txBox="1"/>
          <p:nvPr>
            <p:ph type="title"/>
          </p:nvPr>
        </p:nvSpPr>
        <p:spPr>
          <a:xfrm>
            <a:off x="685800" y="41275"/>
            <a:ext cx="7772400" cy="4111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dk2"/>
                </a:solidFill>
                <a:latin typeface="Times New Roman"/>
                <a:ea typeface="Times New Roman"/>
                <a:cs typeface="Times New Roman"/>
                <a:sym typeface="Times New Roman"/>
              </a:rPr>
              <a:t>Proof of optimality of A* </a:t>
            </a:r>
            <a:r>
              <a:rPr b="1" i="1" lang="en-US" sz="3600" u="none" cap="none" strike="noStrike">
                <a:solidFill>
                  <a:schemeClr val="dk2"/>
                </a:solidFill>
                <a:latin typeface="Times New Roman"/>
                <a:ea typeface="Times New Roman"/>
                <a:cs typeface="Times New Roman"/>
                <a:sym typeface="Times New Roman"/>
              </a:rPr>
              <a:t>tree</a:t>
            </a:r>
            <a:r>
              <a:rPr b="0" i="0" lang="en-US" sz="3600" u="none" cap="none" strike="noStrike">
                <a:solidFill>
                  <a:schemeClr val="dk2"/>
                </a:solidFill>
                <a:latin typeface="Times New Roman"/>
                <a:ea typeface="Times New Roman"/>
                <a:cs typeface="Times New Roman"/>
                <a:sym typeface="Times New Roman"/>
              </a:rPr>
              <a:t> search</a:t>
            </a:r>
            <a:endParaRPr/>
          </a:p>
        </p:txBody>
      </p:sp>
      <p:sp>
        <p:nvSpPr>
          <p:cNvPr id="186" name="Google Shape;186;p22"/>
          <p:cNvSpPr txBox="1"/>
          <p:nvPr/>
        </p:nvSpPr>
        <p:spPr>
          <a:xfrm>
            <a:off x="679450" y="828675"/>
            <a:ext cx="7788275" cy="2225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Let G be an optimal goal state, and f(G) = f* = g(G).</a:t>
            </a:r>
            <a:endParaRPr/>
          </a:p>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Let G</a:t>
            </a:r>
            <a:r>
              <a:rPr b="0" baseline="-25000" i="0" lang="en-US" sz="2000" u="none" cap="none" strike="noStrike">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 be a suboptimal goal state, i.e., f(G</a:t>
            </a:r>
            <a:r>
              <a:rPr b="0" baseline="-25000" i="0" lang="en-US" sz="2000" u="none" cap="none" strike="noStrike">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 = g(G</a:t>
            </a:r>
            <a:r>
              <a:rPr b="0" baseline="-25000" i="0" lang="en-US" sz="2000" u="none" cap="none" strike="noStrike">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 &gt; f*.</a:t>
            </a:r>
            <a:endParaRPr/>
          </a:p>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Suppose for contradiction that A* has selected G</a:t>
            </a:r>
            <a:r>
              <a:rPr b="0" baseline="-25000" i="0" lang="en-US" sz="2000" u="none" cap="none" strike="noStrike">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 from the queue. This would terminate A* with a suboptimal solution.</a:t>
            </a:r>
            <a:endParaRPr/>
          </a:p>
          <a:p>
            <a:pPr indent="0" lvl="0" marL="0" marR="0" rtl="0" algn="l">
              <a:spcBef>
                <a:spcPts val="0"/>
              </a:spcBef>
              <a:spcAft>
                <a:spcPts val="0"/>
              </a:spcAft>
              <a:buClr>
                <a:schemeClr val="dk1"/>
              </a:buClr>
              <a:buSzPts val="2000"/>
              <a:buFont typeface="Times New Roman"/>
              <a:buNone/>
            </a:pPr>
            <a:r>
              <a:t/>
            </a:r>
            <a:endParaRPr b="0" i="0" sz="20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Let n be a node that is currently a leaf node on an optimal path to G.</a:t>
            </a:r>
            <a:endParaRPr/>
          </a:p>
          <a:p>
            <a:pPr indent="0" lvl="0" marL="0" marR="0" rtl="0" algn="l">
              <a:spcBef>
                <a:spcPts val="0"/>
              </a:spcBef>
              <a:spcAft>
                <a:spcPts val="0"/>
              </a:spcAft>
              <a:buClr>
                <a:schemeClr val="dk1"/>
              </a:buClr>
              <a:buSzPts val="2000"/>
              <a:buFont typeface="Times New Roman"/>
              <a:buNone/>
            </a:pPr>
            <a:r>
              <a:t/>
            </a:r>
            <a:endParaRPr b="0" i="0" sz="2000" u="none" cap="none" strike="noStrike">
              <a:solidFill>
                <a:schemeClr val="dk1"/>
              </a:solidFill>
              <a:latin typeface="Times New Roman"/>
              <a:ea typeface="Times New Roman"/>
              <a:cs typeface="Times New Roman"/>
              <a:sym typeface="Times New Roman"/>
            </a:endParaRPr>
          </a:p>
        </p:txBody>
      </p:sp>
      <p:sp>
        <p:nvSpPr>
          <p:cNvPr id="187" name="Google Shape;187;p22"/>
          <p:cNvSpPr txBox="1"/>
          <p:nvPr/>
        </p:nvSpPr>
        <p:spPr>
          <a:xfrm>
            <a:off x="1339850" y="2986088"/>
            <a:ext cx="6850063" cy="3143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400"/>
              <a:buFont typeface="Times New Roman"/>
              <a:buNone/>
            </a:pPr>
            <a:r>
              <a:rPr b="0" i="0" lang="en-US" sz="1400" u="none" cap="none" strike="noStrike">
                <a:solidFill>
                  <a:schemeClr val="dk1"/>
                </a:solidFill>
                <a:latin typeface="Times New Roman"/>
                <a:ea typeface="Times New Roman"/>
                <a:cs typeface="Times New Roman"/>
                <a:sym typeface="Times New Roman"/>
              </a:rPr>
              <a:t>Situation at the point where a sub-optimal goal state G</a:t>
            </a:r>
            <a:r>
              <a:rPr b="0" baseline="-25000" i="0" lang="en-US" sz="1400" u="none" cap="none" strike="noStrike">
                <a:solidFill>
                  <a:schemeClr val="dk1"/>
                </a:solidFill>
                <a:latin typeface="Times New Roman"/>
                <a:ea typeface="Times New Roman"/>
                <a:cs typeface="Times New Roman"/>
                <a:sym typeface="Times New Roman"/>
              </a:rPr>
              <a:t>2</a:t>
            </a:r>
            <a:r>
              <a:rPr b="0" i="0" lang="en-US" sz="1400" u="none" cap="none" strike="noStrike">
                <a:solidFill>
                  <a:schemeClr val="dk1"/>
                </a:solidFill>
                <a:latin typeface="Times New Roman"/>
                <a:ea typeface="Times New Roman"/>
                <a:cs typeface="Times New Roman"/>
                <a:sym typeface="Times New Roman"/>
              </a:rPr>
              <a:t> is about to be picked from the queue</a:t>
            </a:r>
            <a:endParaRPr b="0" baseline="-25000" i="0" sz="1400" u="none" cap="none" strike="noStrike">
              <a:solidFill>
                <a:schemeClr val="dk1"/>
              </a:solidFill>
              <a:latin typeface="Times New Roman"/>
              <a:ea typeface="Times New Roman"/>
              <a:cs typeface="Times New Roman"/>
              <a:sym typeface="Times New Roman"/>
            </a:endParaRPr>
          </a:p>
        </p:txBody>
      </p:sp>
      <p:pic>
        <p:nvPicPr>
          <p:cNvPr id="188" name="Google Shape;188;p22"/>
          <p:cNvPicPr preferRelativeResize="0"/>
          <p:nvPr/>
        </p:nvPicPr>
        <p:blipFill rotWithShape="1">
          <a:blip r:embed="rId3">
            <a:alphaModFix/>
          </a:blip>
          <a:srcRect b="0" l="0" r="0" t="0"/>
          <a:stretch/>
        </p:blipFill>
        <p:spPr>
          <a:xfrm>
            <a:off x="1841500" y="3317875"/>
            <a:ext cx="5438775" cy="2163763"/>
          </a:xfrm>
          <a:prstGeom prst="rect">
            <a:avLst/>
          </a:prstGeom>
          <a:noFill/>
          <a:ln>
            <a:noFill/>
          </a:ln>
        </p:spPr>
      </p:pic>
      <p:sp>
        <p:nvSpPr>
          <p:cNvPr id="189" name="Google Shape;189;p22"/>
          <p:cNvSpPr txBox="1"/>
          <p:nvPr/>
        </p:nvSpPr>
        <p:spPr>
          <a:xfrm>
            <a:off x="495300" y="5486400"/>
            <a:ext cx="8153400" cy="1311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Because h is admissible, f* ≥ f(n).  </a:t>
            </a:r>
            <a:endParaRPr b="0" i="0" sz="1600" u="none" cap="none" strike="noStrike">
              <a:solidFill>
                <a:srgbClr val="008000"/>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000"/>
              <a:buFont typeface="Times New Roman"/>
              <a:buNone/>
            </a:pPr>
            <a:r>
              <a:t/>
            </a:r>
            <a:endParaRPr b="0" i="0" sz="20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If n is not chosen for expansion over G</a:t>
            </a:r>
            <a:r>
              <a:rPr b="0" baseline="-25000" i="0" lang="en-US" sz="2000" u="none" cap="none" strike="noStrike">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 we must have f(n) ≥ f(G</a:t>
            </a:r>
            <a:r>
              <a:rPr b="0" baseline="-25000" i="0" lang="en-US" sz="2000" u="none" cap="none" strike="noStrike">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So, f* ≥ f(G</a:t>
            </a:r>
            <a:r>
              <a:rPr b="0" baseline="-25000" i="0" lang="en-US" sz="2000" u="none" cap="none" strike="noStrike">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  Because h(G</a:t>
            </a:r>
            <a:r>
              <a:rPr b="0" baseline="-25000" i="0" lang="en-US" sz="2000" u="none" cap="none" strike="noStrike">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)=0, we have f* ≥ g(G</a:t>
            </a:r>
            <a:r>
              <a:rPr b="0" baseline="-25000" i="0" lang="en-US" sz="2000" u="none" cap="none" strike="noStrike">
                <a:solidFill>
                  <a:schemeClr val="dk1"/>
                </a:solidFill>
                <a:latin typeface="Times New Roman"/>
                <a:ea typeface="Times New Roman"/>
                <a:cs typeface="Times New Roman"/>
                <a:sym typeface="Times New Roman"/>
              </a:rPr>
              <a:t>2</a:t>
            </a:r>
            <a:r>
              <a:rPr b="0" i="0" lang="en-US" sz="2000" u="none" cap="none" strike="noStrike">
                <a:solidFill>
                  <a:schemeClr val="dk1"/>
                </a:solidFill>
                <a:latin typeface="Times New Roman"/>
                <a:ea typeface="Times New Roman"/>
                <a:cs typeface="Times New Roman"/>
                <a:sym typeface="Times New Roman"/>
              </a:rPr>
              <a:t>), contradiction.</a:t>
            </a:r>
            <a:endParaRPr/>
          </a:p>
        </p:txBody>
      </p:sp>
      <p:sp>
        <p:nvSpPr>
          <p:cNvPr id="190" name="Google Shape;190;p22"/>
          <p:cNvSpPr/>
          <p:nvPr/>
        </p:nvSpPr>
        <p:spPr>
          <a:xfrm>
            <a:off x="7640638" y="6527800"/>
            <a:ext cx="274637" cy="242888"/>
          </a:xfrm>
          <a:prstGeom prst="rect">
            <a:avLst/>
          </a:prstGeom>
          <a:no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91" name="Google Shape;191;p22"/>
          <p:cNvSpPr/>
          <p:nvPr/>
        </p:nvSpPr>
        <p:spPr>
          <a:xfrm>
            <a:off x="1173163" y="2835275"/>
            <a:ext cx="7102500" cy="2681400"/>
          </a:xfrm>
          <a:prstGeom prst="rect">
            <a:avLst/>
          </a:prstGeom>
          <a:no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92" name="Google Shape;192;p22"/>
          <p:cNvSpPr/>
          <p:nvPr/>
        </p:nvSpPr>
        <p:spPr>
          <a:xfrm>
            <a:off x="1847850" y="495300"/>
            <a:ext cx="5141913" cy="33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8000"/>
              </a:buClr>
              <a:buSzPts val="1600"/>
              <a:buFont typeface="Times New Roman"/>
              <a:buNone/>
            </a:pPr>
            <a:r>
              <a:rPr b="0" i="1" lang="en-US" sz="1600" u="none" cap="none" strike="noStrike">
                <a:solidFill>
                  <a:srgbClr val="008000"/>
                </a:solidFill>
                <a:latin typeface="Times New Roman"/>
                <a:ea typeface="Times New Roman"/>
                <a:cs typeface="Times New Roman"/>
                <a:sym typeface="Times New Roman"/>
              </a:rPr>
              <a:t>Assumes h is admissible, but does not assume h is monotonic</a:t>
            </a:r>
            <a:endParaRPr/>
          </a:p>
        </p:txBody>
      </p:sp>
      <p:sp>
        <p:nvSpPr>
          <p:cNvPr id="193" name="Google Shape;193;p22"/>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194" name="Google Shape;194;p22"/>
          <p:cNvSpPr txBox="1"/>
          <p:nvPr/>
        </p:nvSpPr>
        <p:spPr>
          <a:xfrm>
            <a:off x="2752725" y="5000625"/>
            <a:ext cx="1181100" cy="314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2400">
                <a:solidFill>
                  <a:srgbClr val="0000FF"/>
                </a:solidFill>
                <a:latin typeface="Times New Roman"/>
                <a:ea typeface="Times New Roman"/>
                <a:cs typeface="Times New Roman"/>
                <a:sym typeface="Times New Roman"/>
              </a:rPr>
              <a:t>f*</a:t>
            </a:r>
            <a:endParaRPr sz="2400">
              <a:solidFill>
                <a:srgbClr val="0000FF"/>
              </a:solidFill>
              <a:latin typeface="Times New Roman"/>
              <a:ea typeface="Times New Roman"/>
              <a:cs typeface="Times New Roman"/>
              <a:sym typeface="Times New Roman"/>
            </a:endParaRPr>
          </a:p>
        </p:txBody>
      </p:sp>
      <p:sp>
        <p:nvSpPr>
          <p:cNvPr id="195" name="Google Shape;195;p22"/>
          <p:cNvSpPr txBox="1"/>
          <p:nvPr/>
        </p:nvSpPr>
        <p:spPr>
          <a:xfrm>
            <a:off x="3438525" y="4242563"/>
            <a:ext cx="1181100" cy="3144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400">
                <a:solidFill>
                  <a:srgbClr val="0000FF"/>
                </a:solidFill>
                <a:latin typeface="Times New Roman"/>
                <a:ea typeface="Times New Roman"/>
                <a:cs typeface="Times New Roman"/>
                <a:sym typeface="Times New Roman"/>
              </a:rPr>
              <a:t>f(n)</a:t>
            </a:r>
            <a:endParaRPr sz="2400">
              <a:solidFill>
                <a:srgbClr val="0000FF"/>
              </a:solidFill>
              <a:latin typeface="Times New Roman"/>
              <a:ea typeface="Times New Roman"/>
              <a:cs typeface="Times New Roman"/>
              <a:sym typeface="Times New Roman"/>
            </a:endParaRPr>
          </a:p>
        </p:txBody>
      </p:sp>
      <p:sp>
        <p:nvSpPr>
          <p:cNvPr id="196" name="Google Shape;196;p22"/>
          <p:cNvSpPr txBox="1"/>
          <p:nvPr/>
        </p:nvSpPr>
        <p:spPr>
          <a:xfrm>
            <a:off x="5257800" y="4733850"/>
            <a:ext cx="1181100" cy="933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sz="2400">
                <a:solidFill>
                  <a:srgbClr val="0000FF"/>
                </a:solidFill>
                <a:latin typeface="Times New Roman"/>
                <a:ea typeface="Times New Roman"/>
                <a:cs typeface="Times New Roman"/>
                <a:sym typeface="Times New Roman"/>
              </a:rPr>
              <a:t>f</a:t>
            </a:r>
            <a:r>
              <a:rPr lang="en-US" sz="2400">
                <a:solidFill>
                  <a:srgbClr val="0000FF"/>
                </a:solidFill>
                <a:latin typeface="Times New Roman"/>
                <a:ea typeface="Times New Roman"/>
                <a:cs typeface="Times New Roman"/>
                <a:sym typeface="Times New Roman"/>
              </a:rPr>
              <a:t>(G</a:t>
            </a:r>
            <a:r>
              <a:rPr baseline="-25000" lang="en-US" sz="2400">
                <a:solidFill>
                  <a:srgbClr val="0000FF"/>
                </a:solidFill>
                <a:latin typeface="Times New Roman"/>
                <a:ea typeface="Times New Roman"/>
                <a:cs typeface="Times New Roman"/>
                <a:sym typeface="Times New Roman"/>
              </a:rPr>
              <a:t>2</a:t>
            </a:r>
            <a:r>
              <a:rPr lang="en-US" sz="2400">
                <a:solidFill>
                  <a:srgbClr val="0000FF"/>
                </a:solidFill>
                <a:latin typeface="Times New Roman"/>
                <a:ea typeface="Times New Roman"/>
                <a:cs typeface="Times New Roman"/>
                <a:sym typeface="Times New Roman"/>
              </a:rPr>
              <a:t>)=</a:t>
            </a:r>
            <a:br>
              <a:rPr lang="en-US" sz="2400">
                <a:solidFill>
                  <a:srgbClr val="0000FF"/>
                </a:solidFill>
                <a:latin typeface="Times New Roman"/>
                <a:ea typeface="Times New Roman"/>
                <a:cs typeface="Times New Roman"/>
                <a:sym typeface="Times New Roman"/>
              </a:rPr>
            </a:br>
            <a:r>
              <a:rPr lang="en-US" sz="2400">
                <a:solidFill>
                  <a:srgbClr val="0000FF"/>
                </a:solidFill>
                <a:latin typeface="Times New Roman"/>
                <a:ea typeface="Times New Roman"/>
                <a:cs typeface="Times New Roman"/>
                <a:sym typeface="Times New Roman"/>
              </a:rPr>
              <a:t>g(G</a:t>
            </a:r>
            <a:r>
              <a:rPr baseline="-25000" lang="en-US" sz="2400">
                <a:solidFill>
                  <a:srgbClr val="0000FF"/>
                </a:solidFill>
                <a:latin typeface="Times New Roman"/>
                <a:ea typeface="Times New Roman"/>
                <a:cs typeface="Times New Roman"/>
                <a:sym typeface="Times New Roman"/>
              </a:rPr>
              <a:t>2</a:t>
            </a:r>
            <a:r>
              <a:rPr lang="en-US" sz="2400">
                <a:solidFill>
                  <a:srgbClr val="0000FF"/>
                </a:solidFill>
                <a:latin typeface="Times New Roman"/>
                <a:ea typeface="Times New Roman"/>
                <a:cs typeface="Times New Roman"/>
                <a:sym typeface="Times New Roman"/>
              </a:rPr>
              <a:t>)</a:t>
            </a:r>
            <a:endParaRPr sz="2400">
              <a:solidFill>
                <a:srgbClr val="0000FF"/>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3"/>
          <p:cNvSpPr/>
          <p:nvPr/>
        </p:nvSpPr>
        <p:spPr>
          <a:xfrm>
            <a:off x="7434407" y="2888884"/>
            <a:ext cx="749663" cy="339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02" name="Google Shape;202;p23"/>
          <p:cNvSpPr txBox="1"/>
          <p:nvPr>
            <p:ph type="title"/>
          </p:nvPr>
        </p:nvSpPr>
        <p:spPr>
          <a:xfrm>
            <a:off x="609600" y="152400"/>
            <a:ext cx="7772400" cy="4413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a:t>Consistency</a:t>
            </a:r>
            <a:r>
              <a:rPr b="0" i="0" lang="en-US" sz="4400" u="none" cap="none" strike="noStrike">
                <a:solidFill>
                  <a:schemeClr val="dk2"/>
                </a:solidFill>
                <a:latin typeface="Times New Roman"/>
                <a:ea typeface="Times New Roman"/>
                <a:cs typeface="Times New Roman"/>
                <a:sym typeface="Times New Roman"/>
              </a:rPr>
              <a:t> of a heuristic</a:t>
            </a:r>
            <a:endParaRPr/>
          </a:p>
        </p:txBody>
      </p:sp>
      <p:sp>
        <p:nvSpPr>
          <p:cNvPr id="203" name="Google Shape;203;p23"/>
          <p:cNvSpPr txBox="1"/>
          <p:nvPr/>
        </p:nvSpPr>
        <p:spPr>
          <a:xfrm>
            <a:off x="609600" y="6102858"/>
            <a:ext cx="8077200" cy="59055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Times New Roman"/>
              <a:buNone/>
            </a:pPr>
            <a:r>
              <a:rPr b="0" i="0" lang="en-US" sz="1600" u="none" cap="none" strike="noStrike">
                <a:solidFill>
                  <a:schemeClr val="dk1"/>
                </a:solidFill>
                <a:latin typeface="Times New Roman"/>
                <a:ea typeface="Times New Roman"/>
                <a:cs typeface="Times New Roman"/>
                <a:sym typeface="Times New Roman"/>
              </a:rPr>
              <a:t>Map of Romania showing contours at </a:t>
            </a:r>
            <a:r>
              <a:rPr b="0" i="1" lang="en-US" sz="1600" u="none" cap="none" strike="noStrike">
                <a:solidFill>
                  <a:schemeClr val="dk1"/>
                </a:solidFill>
                <a:latin typeface="Times New Roman"/>
                <a:ea typeface="Times New Roman"/>
                <a:cs typeface="Times New Roman"/>
                <a:sym typeface="Times New Roman"/>
              </a:rPr>
              <a:t>f</a:t>
            </a:r>
            <a:r>
              <a:rPr b="0" i="0" lang="en-US" sz="1600" u="none" cap="none" strike="noStrike">
                <a:solidFill>
                  <a:schemeClr val="dk1"/>
                </a:solidFill>
                <a:latin typeface="Times New Roman"/>
                <a:ea typeface="Times New Roman"/>
                <a:cs typeface="Times New Roman"/>
                <a:sym typeface="Times New Roman"/>
              </a:rPr>
              <a:t> = 380, </a:t>
            </a:r>
            <a:r>
              <a:rPr b="0" i="1" lang="en-US" sz="1600" u="none" cap="none" strike="noStrike">
                <a:solidFill>
                  <a:schemeClr val="dk1"/>
                </a:solidFill>
                <a:latin typeface="Times New Roman"/>
                <a:ea typeface="Times New Roman"/>
                <a:cs typeface="Times New Roman"/>
                <a:sym typeface="Times New Roman"/>
              </a:rPr>
              <a:t>f </a:t>
            </a:r>
            <a:r>
              <a:rPr b="0" i="0" lang="en-US" sz="1600" u="none" cap="none" strike="noStrike">
                <a:solidFill>
                  <a:schemeClr val="dk1"/>
                </a:solidFill>
                <a:latin typeface="Times New Roman"/>
                <a:ea typeface="Times New Roman"/>
                <a:cs typeface="Times New Roman"/>
                <a:sym typeface="Times New Roman"/>
              </a:rPr>
              <a:t>= 400 and </a:t>
            </a:r>
            <a:r>
              <a:rPr b="0" i="1" lang="en-US" sz="1600" u="none" cap="none" strike="noStrike">
                <a:solidFill>
                  <a:schemeClr val="dk1"/>
                </a:solidFill>
                <a:latin typeface="Times New Roman"/>
                <a:ea typeface="Times New Roman"/>
                <a:cs typeface="Times New Roman"/>
                <a:sym typeface="Times New Roman"/>
              </a:rPr>
              <a:t>f = </a:t>
            </a:r>
            <a:r>
              <a:rPr b="0" i="0" lang="en-US" sz="1600" u="none" cap="none" strike="noStrike">
                <a:solidFill>
                  <a:schemeClr val="dk1"/>
                </a:solidFill>
                <a:latin typeface="Times New Roman"/>
                <a:ea typeface="Times New Roman"/>
                <a:cs typeface="Times New Roman"/>
                <a:sym typeface="Times New Roman"/>
              </a:rPr>
              <a:t>420, with Arad as the start state.  Nodes inside a given contour have </a:t>
            </a:r>
            <a:r>
              <a:rPr b="0" i="1" lang="en-US" sz="1600" u="none" cap="none" strike="noStrike">
                <a:solidFill>
                  <a:schemeClr val="dk1"/>
                </a:solidFill>
                <a:latin typeface="Times New Roman"/>
                <a:ea typeface="Times New Roman"/>
                <a:cs typeface="Times New Roman"/>
                <a:sym typeface="Times New Roman"/>
              </a:rPr>
              <a:t>f</a:t>
            </a:r>
            <a:r>
              <a:rPr b="0" i="0" lang="en-US" sz="1600" u="none" cap="none" strike="noStrike">
                <a:solidFill>
                  <a:schemeClr val="dk1"/>
                </a:solidFill>
                <a:latin typeface="Times New Roman"/>
                <a:ea typeface="Times New Roman"/>
                <a:cs typeface="Times New Roman"/>
                <a:sym typeface="Times New Roman"/>
              </a:rPr>
              <a:t>-costs lower than the contour value.</a:t>
            </a:r>
            <a:endParaRPr b="0" baseline="-25000" i="0" sz="1600" u="none" cap="none" strike="noStrike">
              <a:solidFill>
                <a:schemeClr val="dk1"/>
              </a:solidFill>
              <a:latin typeface="Times New Roman"/>
              <a:ea typeface="Times New Roman"/>
              <a:cs typeface="Times New Roman"/>
              <a:sym typeface="Times New Roman"/>
            </a:endParaRPr>
          </a:p>
        </p:txBody>
      </p:sp>
      <p:sp>
        <p:nvSpPr>
          <p:cNvPr id="204" name="Google Shape;204;p23"/>
          <p:cNvSpPr txBox="1"/>
          <p:nvPr/>
        </p:nvSpPr>
        <p:spPr>
          <a:xfrm>
            <a:off x="1764385" y="2814578"/>
            <a:ext cx="6711950" cy="3381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Times New Roman"/>
              <a:buNone/>
            </a:pPr>
            <a:r>
              <a:rPr b="0" i="0" lang="en-US" sz="1600" u="none" cap="none" strike="noStrike">
                <a:solidFill>
                  <a:schemeClr val="dk1"/>
                </a:solidFill>
                <a:latin typeface="Times New Roman"/>
                <a:ea typeface="Times New Roman"/>
                <a:cs typeface="Times New Roman"/>
                <a:sym typeface="Times New Roman"/>
              </a:rPr>
              <a:t>With a </a:t>
            </a:r>
            <a:r>
              <a:rPr lang="en-US" sz="1600">
                <a:solidFill>
                  <a:schemeClr val="dk1"/>
                </a:solidFill>
                <a:latin typeface="Times New Roman"/>
                <a:ea typeface="Times New Roman"/>
                <a:cs typeface="Times New Roman"/>
                <a:sym typeface="Times New Roman"/>
              </a:rPr>
              <a:t>consistent</a:t>
            </a:r>
            <a:r>
              <a:rPr b="0" i="0" lang="en-US" sz="1600" u="none" cap="none" strike="noStrike">
                <a:solidFill>
                  <a:schemeClr val="dk1"/>
                </a:solidFill>
                <a:latin typeface="Times New Roman"/>
                <a:ea typeface="Times New Roman"/>
                <a:cs typeface="Times New Roman"/>
                <a:sym typeface="Times New Roman"/>
              </a:rPr>
              <a:t> heuristic, we can interpret A* as searching through contours:</a:t>
            </a:r>
            <a:endParaRPr/>
          </a:p>
        </p:txBody>
      </p:sp>
      <p:sp>
        <p:nvSpPr>
          <p:cNvPr id="205" name="Google Shape;205;p23"/>
          <p:cNvSpPr txBox="1"/>
          <p:nvPr/>
        </p:nvSpPr>
        <p:spPr>
          <a:xfrm>
            <a:off x="163513" y="673100"/>
            <a:ext cx="8893175" cy="2062103"/>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FF1F1F"/>
              </a:buClr>
              <a:buSzPts val="1600"/>
              <a:buFont typeface="Times New Roman"/>
              <a:buChar char="•"/>
            </a:pPr>
            <a:r>
              <a:rPr b="0" i="0" lang="en-US" sz="1600" u="none" cap="none" strike="noStrike">
                <a:solidFill>
                  <a:srgbClr val="FF1F1F"/>
                </a:solidFill>
                <a:latin typeface="Times New Roman"/>
                <a:ea typeface="Times New Roman"/>
                <a:cs typeface="Times New Roman"/>
                <a:sym typeface="Times New Roman"/>
              </a:rPr>
              <a:t>h(n) is </a:t>
            </a:r>
            <a:r>
              <a:rPr lang="en-US" sz="1600" u="sng">
                <a:solidFill>
                  <a:srgbClr val="FF1F1F"/>
                </a:solidFill>
                <a:latin typeface="Times New Roman"/>
                <a:ea typeface="Times New Roman"/>
                <a:cs typeface="Times New Roman"/>
                <a:sym typeface="Times New Roman"/>
              </a:rPr>
              <a:t>consistent</a:t>
            </a:r>
            <a:r>
              <a:rPr b="0" i="0" lang="en-US" sz="1600" u="none" cap="none" strike="noStrike">
                <a:solidFill>
                  <a:srgbClr val="FF1F1F"/>
                </a:solidFill>
                <a:latin typeface="Times New Roman"/>
                <a:ea typeface="Times New Roman"/>
                <a:cs typeface="Times New Roman"/>
                <a:sym typeface="Times New Roman"/>
              </a:rPr>
              <a:t> (aka. </a:t>
            </a:r>
            <a:r>
              <a:rPr lang="en-US" sz="1600">
                <a:solidFill>
                  <a:srgbClr val="FF1F1F"/>
                </a:solidFill>
                <a:latin typeface="Times New Roman"/>
                <a:ea typeface="Times New Roman"/>
                <a:cs typeface="Times New Roman"/>
                <a:sym typeface="Times New Roman"/>
              </a:rPr>
              <a:t>monotonic</a:t>
            </a:r>
            <a:r>
              <a:rPr b="0" i="0" lang="en-US" sz="1600" u="none" cap="none" strike="noStrike">
                <a:solidFill>
                  <a:srgbClr val="FF1F1F"/>
                </a:solidFill>
                <a:latin typeface="Times New Roman"/>
                <a:ea typeface="Times New Roman"/>
                <a:cs typeface="Times New Roman"/>
                <a:sym typeface="Times New Roman"/>
              </a:rPr>
              <a:t>) if, for every node n and every child n’ of n generated by any action a, the estimated cost of reaching the goal from n is no greater than the step cost of getting to n’ plus the estimated cost of reaching the goal from n’: h(n) ≤ c(n,a,n’) +h(n’). </a:t>
            </a:r>
            <a:endParaRPr/>
          </a:p>
          <a:p>
            <a:pPr indent="-285750" lvl="0" marL="285750" marR="0" rtl="0" algn="l">
              <a:spcBef>
                <a:spcPts val="0"/>
              </a:spcBef>
              <a:spcAft>
                <a:spcPts val="0"/>
              </a:spcAft>
              <a:buClr>
                <a:srgbClr val="FF1F1F"/>
              </a:buClr>
              <a:buSzPts val="1600"/>
              <a:buFont typeface="Times New Roman"/>
              <a:buChar char="•"/>
            </a:pPr>
            <a:r>
              <a:rPr lang="en-US" sz="1600">
                <a:solidFill>
                  <a:srgbClr val="FF1F1F"/>
                </a:solidFill>
                <a:latin typeface="Times New Roman"/>
                <a:ea typeface="Times New Roman"/>
                <a:cs typeface="Times New Roman"/>
                <a:sym typeface="Times New Roman"/>
              </a:rPr>
              <a:t>Consistency</a:t>
            </a:r>
            <a:r>
              <a:rPr b="0" i="0" lang="en-US" sz="1600" u="none" cap="none" strike="noStrike">
                <a:solidFill>
                  <a:srgbClr val="FF1F1F"/>
                </a:solidFill>
                <a:latin typeface="Times New Roman"/>
                <a:ea typeface="Times New Roman"/>
                <a:cs typeface="Times New Roman"/>
                <a:sym typeface="Times New Roman"/>
              </a:rPr>
              <a:t> implies that f(n) (which equals g(n)+h(n)) never decreases along a path from the root. </a:t>
            </a:r>
            <a:endParaRPr/>
          </a:p>
          <a:p>
            <a:pPr indent="-285750" lvl="0" marL="285750" marR="0" rtl="0" algn="l">
              <a:spcBef>
                <a:spcPts val="0"/>
              </a:spcBef>
              <a:spcAft>
                <a:spcPts val="0"/>
              </a:spcAft>
              <a:buClr>
                <a:srgbClr val="008000"/>
              </a:buClr>
              <a:buSzPts val="1600"/>
              <a:buFont typeface="Times New Roman"/>
              <a:buChar char="•"/>
            </a:pPr>
            <a:r>
              <a:rPr lang="en-US" sz="1600">
                <a:solidFill>
                  <a:srgbClr val="008000"/>
                </a:solidFill>
                <a:latin typeface="Times New Roman"/>
                <a:ea typeface="Times New Roman"/>
                <a:cs typeface="Times New Roman"/>
                <a:sym typeface="Times New Roman"/>
              </a:rPr>
              <a:t>Consistent</a:t>
            </a:r>
            <a:r>
              <a:rPr b="0" i="0" lang="en-US" sz="1600" u="none" cap="none" strike="noStrike">
                <a:solidFill>
                  <a:srgbClr val="008000"/>
                </a:solidFill>
                <a:latin typeface="Times New Roman"/>
                <a:ea typeface="Times New Roman"/>
                <a:cs typeface="Times New Roman"/>
                <a:sym typeface="Times New Roman"/>
              </a:rPr>
              <a:t> =&gt; admissible</a:t>
            </a:r>
            <a:endParaRPr/>
          </a:p>
          <a:p>
            <a:pPr indent="-285750" lvl="0" marL="285750" marR="0" rtl="0" algn="l">
              <a:spcBef>
                <a:spcPts val="0"/>
              </a:spcBef>
              <a:spcAft>
                <a:spcPts val="0"/>
              </a:spcAft>
              <a:buClr>
                <a:srgbClr val="0070C0"/>
              </a:buClr>
              <a:buSzPts val="1600"/>
              <a:buFont typeface="Times New Roman"/>
              <a:buChar char="•"/>
            </a:pPr>
            <a:r>
              <a:rPr b="0" i="0" lang="en-US" sz="1600" u="none" cap="none" strike="noStrike">
                <a:solidFill>
                  <a:srgbClr val="0070C0"/>
                </a:solidFill>
                <a:latin typeface="Times New Roman"/>
                <a:ea typeface="Times New Roman"/>
                <a:cs typeface="Times New Roman"/>
                <a:sym typeface="Times New Roman"/>
              </a:rPr>
              <a:t>Advanced topic: “A* Search with Inconsistent Heuristics” in Proceedings of the International Joint Conference on Artificial Intelligence (IJCAI), 2009, provides techniques for making non-monotonic heuristics monotonic</a:t>
            </a:r>
            <a:endParaRPr b="0" i="0" sz="1600" u="none" cap="none" strike="noStrike">
              <a:solidFill>
                <a:srgbClr val="0070C0"/>
              </a:solidFill>
              <a:latin typeface="Times New Roman"/>
              <a:ea typeface="Times New Roman"/>
              <a:cs typeface="Times New Roman"/>
              <a:sym typeface="Times New Roman"/>
            </a:endParaRPr>
          </a:p>
        </p:txBody>
      </p:sp>
      <p:sp>
        <p:nvSpPr>
          <p:cNvPr id="206" name="Google Shape;206;p23"/>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207" name="Google Shape;207;p23"/>
          <p:cNvPicPr preferRelativeResize="0"/>
          <p:nvPr/>
        </p:nvPicPr>
        <p:blipFill>
          <a:blip r:embed="rId3">
            <a:alphaModFix/>
          </a:blip>
          <a:stretch>
            <a:fillRect/>
          </a:stretch>
        </p:blipFill>
        <p:spPr>
          <a:xfrm>
            <a:off x="2576525" y="3217225"/>
            <a:ext cx="4387751" cy="2835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4"/>
          <p:cNvSpPr txBox="1"/>
          <p:nvPr>
            <p:ph idx="4294967295" type="title"/>
          </p:nvPr>
        </p:nvSpPr>
        <p:spPr>
          <a:xfrm>
            <a:off x="685800" y="458788"/>
            <a:ext cx="7772400" cy="8064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a:t>Consistency</a:t>
            </a:r>
            <a:r>
              <a:rPr b="0" i="0" lang="en-US" sz="4400" u="none" cap="none" strike="noStrike">
                <a:solidFill>
                  <a:schemeClr val="dk2"/>
                </a:solidFill>
                <a:latin typeface="Times New Roman"/>
                <a:ea typeface="Times New Roman"/>
                <a:cs typeface="Times New Roman"/>
                <a:sym typeface="Times New Roman"/>
              </a:rPr>
              <a:t> of a heuristic…</a:t>
            </a:r>
            <a:endParaRPr/>
          </a:p>
        </p:txBody>
      </p:sp>
      <p:sp>
        <p:nvSpPr>
          <p:cNvPr id="213" name="Google Shape;213;p24"/>
          <p:cNvSpPr txBox="1"/>
          <p:nvPr>
            <p:ph idx="12" type="sldNum"/>
          </p:nvPr>
        </p:nvSpPr>
        <p:spPr>
          <a:xfrm>
            <a:off x="7098275" y="6476350"/>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214" name="Google Shape;214;p24"/>
          <p:cNvSpPr txBox="1"/>
          <p:nvPr/>
        </p:nvSpPr>
        <p:spPr>
          <a:xfrm>
            <a:off x="560934" y="1555750"/>
            <a:ext cx="8098972" cy="43396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2"/>
              </a:buClr>
              <a:buSzPts val="2400"/>
              <a:buFont typeface="Times New Roman"/>
              <a:buChar char="•"/>
            </a:pPr>
            <a:r>
              <a:rPr b="0" i="0" lang="en-US" sz="2400" u="none" cap="none" strike="noStrike">
                <a:solidFill>
                  <a:schemeClr val="accent2"/>
                </a:solidFill>
                <a:latin typeface="Times New Roman"/>
                <a:ea typeface="Times New Roman"/>
                <a:cs typeface="Times New Roman"/>
                <a:sym typeface="Times New Roman"/>
              </a:rPr>
              <a:t>A* expands all nodes n with f(n) &lt; f*, and may expand some nodes right on the “goal contour” (f(n) = f*), before selecting a goal node.</a:t>
            </a:r>
            <a:endParaRPr/>
          </a:p>
          <a:p>
            <a:pPr indent="-190500" lvl="0" marL="342900" marR="0" rtl="0" algn="l">
              <a:spcBef>
                <a:spcPts val="0"/>
              </a:spcBef>
              <a:spcAft>
                <a:spcPts val="0"/>
              </a:spcAft>
              <a:buClr>
                <a:schemeClr val="dk1"/>
              </a:buClr>
              <a:buSzPts val="2400"/>
              <a:buFont typeface="Times New Roman"/>
              <a:buNone/>
            </a:pPr>
            <a:r>
              <a:t/>
            </a:r>
            <a:endParaRPr b="0" i="0" sz="2400" u="none" cap="none" strike="noStrike">
              <a:solidFill>
                <a:schemeClr val="accent2"/>
              </a:solidFill>
              <a:latin typeface="Times New Roman"/>
              <a:ea typeface="Times New Roman"/>
              <a:cs typeface="Times New Roman"/>
              <a:sym typeface="Times New Roman"/>
            </a:endParaRPr>
          </a:p>
          <a:p>
            <a:pPr indent="-342900" lvl="0" marL="342900" marR="0" rtl="0" algn="l">
              <a:spcBef>
                <a:spcPts val="0"/>
              </a:spcBef>
              <a:spcAft>
                <a:spcPts val="0"/>
              </a:spcAft>
              <a:buClr>
                <a:schemeClr val="accent2"/>
              </a:buClr>
              <a:buSzPts val="2400"/>
              <a:buFont typeface="Times New Roman"/>
              <a:buChar char="•"/>
            </a:pPr>
            <a:r>
              <a:rPr b="0" i="0" lang="en-US" sz="2400" u="none" cap="none" strike="noStrike">
                <a:solidFill>
                  <a:schemeClr val="accent2"/>
                </a:solidFill>
                <a:latin typeface="Times New Roman"/>
                <a:ea typeface="Times New Roman"/>
                <a:cs typeface="Times New Roman"/>
                <a:sym typeface="Times New Roman"/>
              </a:rPr>
              <a:t>With a </a:t>
            </a:r>
            <a:r>
              <a:rPr lang="en-US" sz="2400">
                <a:solidFill>
                  <a:schemeClr val="accent2"/>
                </a:solidFill>
                <a:latin typeface="Times New Roman"/>
                <a:ea typeface="Times New Roman"/>
                <a:cs typeface="Times New Roman"/>
                <a:sym typeface="Times New Roman"/>
              </a:rPr>
              <a:t>consistent (monotonic)</a:t>
            </a:r>
            <a:r>
              <a:rPr b="0" i="0" lang="en-US" sz="2400" u="none" cap="none" strike="noStrike">
                <a:solidFill>
                  <a:schemeClr val="accent2"/>
                </a:solidFill>
                <a:latin typeface="Times New Roman"/>
                <a:ea typeface="Times New Roman"/>
                <a:cs typeface="Times New Roman"/>
                <a:sym typeface="Times New Roman"/>
              </a:rPr>
              <a:t> heuristic, even A* </a:t>
            </a:r>
            <a:r>
              <a:rPr b="0" i="1" lang="en-US" sz="2400" u="none" cap="none" strike="noStrike">
                <a:solidFill>
                  <a:schemeClr val="accent2"/>
                </a:solidFill>
                <a:latin typeface="Times New Roman"/>
                <a:ea typeface="Times New Roman"/>
                <a:cs typeface="Times New Roman"/>
                <a:sym typeface="Times New Roman"/>
              </a:rPr>
              <a:t>graph</a:t>
            </a:r>
            <a:r>
              <a:rPr b="0" i="0" lang="en-US" sz="2400" u="none" cap="none" strike="noStrike">
                <a:solidFill>
                  <a:schemeClr val="accent2"/>
                </a:solidFill>
                <a:latin typeface="Times New Roman"/>
                <a:ea typeface="Times New Roman"/>
                <a:cs typeface="Times New Roman"/>
                <a:sym typeface="Times New Roman"/>
              </a:rPr>
              <a:t> search (i.e., search that deletes later-created duplicates) is optimal.</a:t>
            </a:r>
            <a:endParaRPr/>
          </a:p>
          <a:p>
            <a:pPr indent="-342900" lvl="1" marL="800100" marR="0" rtl="0" algn="l">
              <a:spcBef>
                <a:spcPts val="0"/>
              </a:spcBef>
              <a:spcAft>
                <a:spcPts val="0"/>
              </a:spcAft>
              <a:buClr>
                <a:schemeClr val="accent2"/>
              </a:buClr>
              <a:buSzPts val="2000"/>
              <a:buFont typeface="Times New Roman"/>
              <a:buChar char="–"/>
            </a:pPr>
            <a:r>
              <a:rPr b="0" i="0" lang="en-US" sz="2000" u="none" cap="none" strike="noStrike">
                <a:solidFill>
                  <a:schemeClr val="accent2"/>
                </a:solidFill>
                <a:latin typeface="Times New Roman"/>
                <a:ea typeface="Times New Roman"/>
                <a:cs typeface="Times New Roman"/>
                <a:sym typeface="Times New Roman"/>
              </a:rPr>
              <a:t>Another option, which requires only admissibility</a:t>
            </a:r>
            <a:r>
              <a:rPr lang="en-US" sz="2000">
                <a:solidFill>
                  <a:schemeClr val="accent2"/>
                </a:solidFill>
                <a:latin typeface="Times New Roman"/>
                <a:ea typeface="Times New Roman"/>
                <a:cs typeface="Times New Roman"/>
                <a:sym typeface="Times New Roman"/>
              </a:rPr>
              <a:t>, </a:t>
            </a:r>
            <a:r>
              <a:rPr b="0" i="0" lang="en-US" sz="2000" u="none" cap="none" strike="noStrike">
                <a:solidFill>
                  <a:schemeClr val="accent2"/>
                </a:solidFill>
                <a:latin typeface="Times New Roman"/>
                <a:ea typeface="Times New Roman"/>
                <a:cs typeface="Times New Roman"/>
                <a:sym typeface="Times New Roman"/>
              </a:rPr>
              <a:t>not </a:t>
            </a:r>
            <a:r>
              <a:rPr lang="en-US" sz="2000">
                <a:solidFill>
                  <a:schemeClr val="accent2"/>
                </a:solidFill>
                <a:latin typeface="Times New Roman"/>
                <a:ea typeface="Times New Roman"/>
                <a:cs typeface="Times New Roman"/>
                <a:sym typeface="Times New Roman"/>
              </a:rPr>
              <a:t>consistency,</a:t>
            </a:r>
            <a:r>
              <a:rPr b="0" i="0" lang="en-US" sz="2000" u="none" cap="none" strike="noStrike">
                <a:solidFill>
                  <a:schemeClr val="accent2"/>
                </a:solidFill>
                <a:latin typeface="Times New Roman"/>
                <a:ea typeface="Times New Roman"/>
                <a:cs typeface="Times New Roman"/>
                <a:sym typeface="Times New Roman"/>
              </a:rPr>
              <a:t> is to have the duplicate detector always keep the best (rather than the first) of the duplicates.</a:t>
            </a:r>
            <a:endParaRPr/>
          </a:p>
          <a:p>
            <a:pPr indent="-190500" lvl="0" marL="342900" marR="0" rtl="0" algn="l">
              <a:spcBef>
                <a:spcPts val="0"/>
              </a:spcBef>
              <a:spcAft>
                <a:spcPts val="0"/>
              </a:spcAft>
              <a:buClr>
                <a:schemeClr val="dk1"/>
              </a:buClr>
              <a:buSzPts val="2400"/>
              <a:buFont typeface="Times New Roman"/>
              <a:buNone/>
            </a:pPr>
            <a:r>
              <a:t/>
            </a:r>
            <a:endParaRPr b="0" i="0" sz="2400" u="none" cap="none" strike="noStrike">
              <a:solidFill>
                <a:schemeClr val="accent2"/>
              </a:solidFill>
              <a:latin typeface="Times New Roman"/>
              <a:ea typeface="Times New Roman"/>
              <a:cs typeface="Times New Roman"/>
              <a:sym typeface="Times New Roman"/>
            </a:endParaRPr>
          </a:p>
          <a:p>
            <a:pPr indent="-342900" lvl="0" marL="342900" marR="0" rtl="0" algn="l">
              <a:spcBef>
                <a:spcPts val="0"/>
              </a:spcBef>
              <a:spcAft>
                <a:spcPts val="0"/>
              </a:spcAft>
              <a:buClr>
                <a:schemeClr val="accent2"/>
              </a:buClr>
              <a:buSzPts val="2400"/>
              <a:buFont typeface="Times New Roman"/>
              <a:buChar char="•"/>
            </a:pPr>
            <a:r>
              <a:rPr b="0" i="0" lang="en-US" sz="2400" u="none" cap="none" strike="noStrike">
                <a:solidFill>
                  <a:schemeClr val="accent2"/>
                </a:solidFill>
                <a:latin typeface="Times New Roman"/>
                <a:ea typeface="Times New Roman"/>
                <a:cs typeface="Times New Roman"/>
                <a:sym typeface="Times New Roman"/>
              </a:rPr>
              <a:t>A* </a:t>
            </a:r>
            <a:r>
              <a:rPr b="0" i="1" lang="en-US" sz="2400" u="none" cap="none" strike="noStrike">
                <a:solidFill>
                  <a:schemeClr val="accent2"/>
                </a:solidFill>
                <a:latin typeface="Times New Roman"/>
                <a:ea typeface="Times New Roman"/>
                <a:cs typeface="Times New Roman"/>
                <a:sym typeface="Times New Roman"/>
              </a:rPr>
              <a:t>tree</a:t>
            </a:r>
            <a:r>
              <a:rPr b="0" i="0" lang="en-US" sz="2400" u="none" cap="none" strike="noStrike">
                <a:solidFill>
                  <a:schemeClr val="accent2"/>
                </a:solidFill>
                <a:latin typeface="Times New Roman"/>
                <a:ea typeface="Times New Roman"/>
                <a:cs typeface="Times New Roman"/>
                <a:sym typeface="Times New Roman"/>
              </a:rPr>
              <a:t> search doesn’t do detection or removal of duplicates.</a:t>
            </a:r>
            <a:endParaRPr/>
          </a:p>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accent2"/>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5"/>
          <p:cNvSpPr txBox="1"/>
          <p:nvPr>
            <p:ph type="title"/>
          </p:nvPr>
        </p:nvSpPr>
        <p:spPr>
          <a:xfrm>
            <a:off x="414338" y="317500"/>
            <a:ext cx="85217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dk2"/>
                </a:solidFill>
                <a:latin typeface="Times New Roman"/>
                <a:ea typeface="Times New Roman"/>
                <a:cs typeface="Times New Roman"/>
                <a:sym typeface="Times New Roman"/>
              </a:rPr>
              <a:t>A* </a:t>
            </a:r>
            <a:r>
              <a:rPr b="0" i="1" lang="en-US" sz="3600" u="none" cap="none" strike="noStrike">
                <a:solidFill>
                  <a:schemeClr val="dk2"/>
                </a:solidFill>
                <a:latin typeface="Times New Roman"/>
                <a:ea typeface="Times New Roman"/>
                <a:cs typeface="Times New Roman"/>
                <a:sym typeface="Times New Roman"/>
              </a:rPr>
              <a:t>graph</a:t>
            </a:r>
            <a:r>
              <a:rPr b="0" i="0" lang="en-US" sz="3600" u="none" cap="none" strike="noStrike">
                <a:solidFill>
                  <a:schemeClr val="dk2"/>
                </a:solidFill>
                <a:latin typeface="Times New Roman"/>
                <a:ea typeface="Times New Roman"/>
                <a:cs typeface="Times New Roman"/>
                <a:sym typeface="Times New Roman"/>
              </a:rPr>
              <a:t> search is optimal if h is </a:t>
            </a:r>
            <a:r>
              <a:rPr lang="en-US" sz="3600"/>
              <a:t>consistent</a:t>
            </a:r>
            <a:r>
              <a:rPr b="0" i="0" lang="en-US" sz="3600" u="none" cap="none" strike="noStrike">
                <a:solidFill>
                  <a:schemeClr val="dk2"/>
                </a:solidFill>
                <a:latin typeface="Times New Roman"/>
                <a:ea typeface="Times New Roman"/>
                <a:cs typeface="Times New Roman"/>
                <a:sym typeface="Times New Roman"/>
              </a:rPr>
              <a:t> (admissibility does not suffice)</a:t>
            </a:r>
            <a:endParaRPr/>
          </a:p>
        </p:txBody>
      </p:sp>
      <p:sp>
        <p:nvSpPr>
          <p:cNvPr id="220" name="Google Shape;220;p25"/>
          <p:cNvSpPr txBox="1"/>
          <p:nvPr>
            <p:ph idx="1" type="body"/>
          </p:nvPr>
        </p:nvSpPr>
        <p:spPr>
          <a:xfrm>
            <a:off x="685800" y="3429000"/>
            <a:ext cx="8067600" cy="2667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See proof in Russell &amp; Norvig book p. 95-97.</a:t>
            </a:r>
            <a:endParaRPr/>
          </a:p>
        </p:txBody>
      </p:sp>
      <p:sp>
        <p:nvSpPr>
          <p:cNvPr id="221" name="Google Shape;221;p25"/>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6"/>
          <p:cNvSpPr txBox="1"/>
          <p:nvPr>
            <p:ph type="title"/>
          </p:nvPr>
        </p:nvSpPr>
        <p:spPr>
          <a:xfrm>
            <a:off x="685800" y="22860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Complexity of A*</a:t>
            </a:r>
            <a:endParaRPr/>
          </a:p>
        </p:txBody>
      </p:sp>
      <p:sp>
        <p:nvSpPr>
          <p:cNvPr id="227" name="Google Shape;227;p26"/>
          <p:cNvSpPr txBox="1"/>
          <p:nvPr/>
        </p:nvSpPr>
        <p:spPr>
          <a:xfrm>
            <a:off x="838200" y="1676400"/>
            <a:ext cx="7635875" cy="1938338"/>
          </a:xfrm>
          <a:prstGeom prst="rect">
            <a:avLst/>
          </a:prstGeom>
          <a:noFill/>
          <a:ln>
            <a:noFill/>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 Generally O(b</a:t>
            </a:r>
            <a:r>
              <a:rPr b="0" baseline="30000" i="0" lang="en-US" sz="2400" u="none" cap="none" strike="noStrike">
                <a:solidFill>
                  <a:schemeClr val="dk1"/>
                </a:solidFill>
                <a:latin typeface="Times New Roman"/>
                <a:ea typeface="Times New Roman"/>
                <a:cs typeface="Times New Roman"/>
                <a:sym typeface="Times New Roman"/>
              </a:rPr>
              <a:t>d</a:t>
            </a:r>
            <a:r>
              <a:rPr b="0" i="0" lang="en-US" sz="2400" u="none" cap="none" strike="noStrike">
                <a:solidFill>
                  <a:schemeClr val="dk1"/>
                </a:solidFill>
                <a:latin typeface="Times New Roman"/>
                <a:ea typeface="Times New Roman"/>
                <a:cs typeface="Times New Roman"/>
                <a:sym typeface="Times New Roman"/>
              </a:rPr>
              <a:t>) time and space.</a:t>
            </a:r>
            <a:br>
              <a:rPr b="0" i="0" lang="en-US" sz="2400" u="none" cap="none" strike="noStrike">
                <a:solidFill>
                  <a:schemeClr val="dk1"/>
                </a:solidFill>
                <a:latin typeface="Times New Roman"/>
                <a:ea typeface="Times New Roman"/>
                <a:cs typeface="Times New Roman"/>
                <a:sym typeface="Times New Roman"/>
              </a:rPr>
            </a:br>
            <a:endParaRPr b="0" i="0" sz="2400" u="none" cap="none" strike="noStrike">
              <a:solidFill>
                <a:schemeClr val="dk1"/>
              </a:solidFill>
              <a:latin typeface="Times New Roman"/>
              <a:ea typeface="Times New Roman"/>
              <a:cs typeface="Times New Roman"/>
              <a:sym typeface="Times New Roman"/>
            </a:endParaRPr>
          </a:p>
          <a:p>
            <a:pPr indent="-152400" lvl="0" marL="0" marR="0" rtl="0" algn="l">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 Absolute error: Δ = h(n) - h*(n)</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400"/>
              <a:buFont typeface="Times New Roman"/>
              <a:buNone/>
            </a:pPr>
            <a:r>
              <a:t/>
            </a:r>
            <a:endParaRPr b="0" i="0" sz="2400" u="none" cap="none" strike="noStrike">
              <a:solidFill>
                <a:srgbClr val="008000"/>
              </a:solidFill>
              <a:latin typeface="Times New Roman"/>
              <a:ea typeface="Times New Roman"/>
              <a:cs typeface="Times New Roman"/>
              <a:sym typeface="Times New Roman"/>
            </a:endParaRPr>
          </a:p>
          <a:p>
            <a:pPr indent="-152400" lvl="0" marL="0" marR="0" rtl="0" algn="l">
              <a:spcBef>
                <a:spcPts val="0"/>
              </a:spcBef>
              <a:spcAft>
                <a:spcPts val="0"/>
              </a:spcAft>
              <a:buClr>
                <a:srgbClr val="008000"/>
              </a:buClr>
              <a:buSzPts val="2400"/>
              <a:buFont typeface="Times New Roman"/>
              <a:buChar char="•"/>
            </a:pPr>
            <a:r>
              <a:rPr b="0" i="0" lang="en-US" sz="2400" u="none" cap="none" strike="noStrike">
                <a:solidFill>
                  <a:srgbClr val="008000"/>
                </a:solidFill>
                <a:latin typeface="Times New Roman"/>
                <a:ea typeface="Times New Roman"/>
                <a:cs typeface="Times New Roman"/>
                <a:sym typeface="Times New Roman"/>
              </a:rPr>
              <a:t> Sub-exponential growth when |h(n) - h*(n)| ≤ O(log h*(n))</a:t>
            </a:r>
            <a:endParaRPr/>
          </a:p>
          <a:p>
            <a:pPr indent="-342900" lvl="1" marL="800100" marR="0" rtl="0" algn="l">
              <a:spcBef>
                <a:spcPts val="0"/>
              </a:spcBef>
              <a:spcAft>
                <a:spcPts val="0"/>
              </a:spcAft>
              <a:buClr>
                <a:srgbClr val="C00000"/>
              </a:buClr>
              <a:buSzPts val="2400"/>
              <a:buFont typeface="Arial"/>
              <a:buChar char="•"/>
            </a:pPr>
            <a:r>
              <a:rPr b="0" i="0" lang="en-US" sz="2400" u="none" cap="none" strike="noStrike">
                <a:solidFill>
                  <a:srgbClr val="C00000"/>
                </a:solidFill>
                <a:latin typeface="Times New Roman"/>
                <a:ea typeface="Times New Roman"/>
                <a:cs typeface="Times New Roman"/>
                <a:sym typeface="Times New Roman"/>
              </a:rPr>
              <a:t>Unfortunately, for most practical heuristics, the error is at least proportional to the path cost</a:t>
            </a:r>
            <a:endParaRPr b="0" i="0" sz="2400" u="none" cap="none" strike="noStrike">
              <a:solidFill>
                <a:srgbClr val="C00000"/>
              </a:solidFill>
              <a:latin typeface="Times New Roman"/>
              <a:ea typeface="Times New Roman"/>
              <a:cs typeface="Times New Roman"/>
              <a:sym typeface="Times New Roman"/>
            </a:endParaRPr>
          </a:p>
        </p:txBody>
      </p:sp>
      <p:sp>
        <p:nvSpPr>
          <p:cNvPr id="228" name="Google Shape;228;p26"/>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27"/>
          <p:cNvSpPr txBox="1"/>
          <p:nvPr/>
        </p:nvSpPr>
        <p:spPr>
          <a:xfrm>
            <a:off x="714615" y="1573306"/>
            <a:ext cx="7952975" cy="433965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8000"/>
              </a:buClr>
              <a:buSzPts val="2400"/>
              <a:buFont typeface="Times New Roman"/>
              <a:buChar char="•"/>
            </a:pPr>
            <a:r>
              <a:rPr b="0" i="0" lang="en-US" sz="2400" u="none" cap="none" strike="noStrike">
                <a:solidFill>
                  <a:srgbClr val="008000"/>
                </a:solidFill>
                <a:latin typeface="Times New Roman"/>
                <a:ea typeface="Times New Roman"/>
                <a:cs typeface="Times New Roman"/>
                <a:sym typeface="Times New Roman"/>
              </a:rPr>
              <a:t>A* with a </a:t>
            </a:r>
            <a:r>
              <a:rPr lang="en-US" sz="2400">
                <a:solidFill>
                  <a:srgbClr val="008000"/>
                </a:solidFill>
                <a:latin typeface="Times New Roman"/>
                <a:ea typeface="Times New Roman"/>
                <a:cs typeface="Times New Roman"/>
                <a:sym typeface="Times New Roman"/>
              </a:rPr>
              <a:t>consistent</a:t>
            </a:r>
            <a:r>
              <a:rPr b="0" i="0" lang="en-US" sz="2400" u="none" cap="none" strike="noStrike">
                <a:solidFill>
                  <a:srgbClr val="008000"/>
                </a:solidFill>
                <a:latin typeface="Times New Roman"/>
                <a:ea typeface="Times New Roman"/>
                <a:cs typeface="Times New Roman"/>
                <a:sym typeface="Times New Roman"/>
              </a:rPr>
              <a:t> heuristic is </a:t>
            </a:r>
            <a:r>
              <a:rPr b="0" i="0" lang="en-US" sz="2400" u="sng" cap="none" strike="noStrike">
                <a:solidFill>
                  <a:srgbClr val="008000"/>
                </a:solidFill>
                <a:latin typeface="Times New Roman"/>
                <a:ea typeface="Times New Roman"/>
                <a:cs typeface="Times New Roman"/>
                <a:sym typeface="Times New Roman"/>
              </a:rPr>
              <a:t>optimally efficient</a:t>
            </a:r>
            <a:r>
              <a:rPr b="0" i="0" lang="en-US" sz="2400" u="none" cap="none" strike="noStrike">
                <a:solidFill>
                  <a:srgbClr val="008000"/>
                </a:solidFill>
                <a:latin typeface="Times New Roman"/>
                <a:ea typeface="Times New Roman"/>
                <a:cs typeface="Times New Roman"/>
                <a:sym typeface="Times New Roman"/>
              </a:rPr>
              <a:t> for any given h-function among algorithms that extend search paths from the root. I.e., no other optimal algorithm is guaranteed to expand fewer nodes (except perhaps on the goal contour where f(n)=f*) (for a given search formulation).</a:t>
            </a:r>
            <a:endParaRPr/>
          </a:p>
          <a:p>
            <a:pPr indent="-342900" lvl="1" marL="1085850" marR="0" rtl="0" algn="l">
              <a:spcBef>
                <a:spcPts val="0"/>
              </a:spcBef>
              <a:spcAft>
                <a:spcPts val="0"/>
              </a:spcAft>
              <a:buClr>
                <a:srgbClr val="008000"/>
              </a:buClr>
              <a:buSzPts val="2000"/>
              <a:buFont typeface="Times New Roman"/>
              <a:buChar char="–"/>
            </a:pPr>
            <a:r>
              <a:rPr b="0" i="0" lang="en-US" sz="2000" u="none" cap="none" strike="noStrike">
                <a:solidFill>
                  <a:srgbClr val="008000"/>
                </a:solidFill>
                <a:latin typeface="Times New Roman"/>
                <a:ea typeface="Times New Roman"/>
                <a:cs typeface="Times New Roman"/>
                <a:sym typeface="Times New Roman"/>
              </a:rPr>
              <a:t>With a</a:t>
            </a:r>
            <a:r>
              <a:rPr lang="en-US" sz="2000">
                <a:solidFill>
                  <a:srgbClr val="008000"/>
                </a:solidFill>
                <a:latin typeface="Times New Roman"/>
                <a:ea typeface="Times New Roman"/>
                <a:cs typeface="Times New Roman"/>
                <a:sym typeface="Times New Roman"/>
              </a:rPr>
              <a:t>n inconsistent</a:t>
            </a:r>
            <a:r>
              <a:rPr b="0" i="0" lang="en-US" sz="2000" u="none" cap="none" strike="noStrike">
                <a:solidFill>
                  <a:srgbClr val="008000"/>
                </a:solidFill>
                <a:latin typeface="Times New Roman"/>
                <a:ea typeface="Times New Roman"/>
                <a:cs typeface="Times New Roman"/>
                <a:sym typeface="Times New Roman"/>
              </a:rPr>
              <a:t> admissible heuristic, some nodes can be expanded many times, causing the search to do O(2</a:t>
            </a:r>
            <a:r>
              <a:rPr b="0" baseline="30000" i="0" lang="en-US" sz="2000" u="none" cap="none" strike="noStrike">
                <a:solidFill>
                  <a:srgbClr val="008000"/>
                </a:solidFill>
                <a:latin typeface="Times New Roman"/>
                <a:ea typeface="Times New Roman"/>
                <a:cs typeface="Times New Roman"/>
                <a:sym typeface="Times New Roman"/>
              </a:rPr>
              <a:t>N</a:t>
            </a:r>
            <a:r>
              <a:rPr b="0" i="0" lang="en-US" sz="2000" u="none" cap="none" strike="noStrike">
                <a:solidFill>
                  <a:srgbClr val="008000"/>
                </a:solidFill>
                <a:latin typeface="Times New Roman"/>
                <a:ea typeface="Times New Roman"/>
                <a:cs typeface="Times New Roman"/>
                <a:sym typeface="Times New Roman"/>
              </a:rPr>
              <a:t>) node expansions, where N is the number of nodes expanded</a:t>
            </a:r>
            <a:endParaRPr b="0" i="0" sz="2000" u="none" cap="none" strike="noStrike">
              <a:solidFill>
                <a:srgbClr val="008000"/>
              </a:solidFill>
              <a:latin typeface="Times New Roman"/>
              <a:ea typeface="Times New Roman"/>
              <a:cs typeface="Times New Roman"/>
              <a:sym typeface="Times New Roman"/>
            </a:endParaRPr>
          </a:p>
          <a:p>
            <a:pPr indent="-190500" lvl="0" marL="34290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Intuition: any algorithm that does not expand all nodes in the contours between the root and the goal contour runs the risk of missing the optimal solution.</a:t>
            </a:r>
            <a:endParaRPr/>
          </a:p>
        </p:txBody>
      </p:sp>
      <p:sp>
        <p:nvSpPr>
          <p:cNvPr id="234" name="Google Shape;234;p27"/>
          <p:cNvSpPr txBox="1"/>
          <p:nvPr>
            <p:ph type="title"/>
          </p:nvPr>
        </p:nvSpPr>
        <p:spPr>
          <a:xfrm>
            <a:off x="533400" y="38100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A* is optimally efficient</a:t>
            </a:r>
            <a:endParaRPr/>
          </a:p>
        </p:txBody>
      </p:sp>
      <p:sp>
        <p:nvSpPr>
          <p:cNvPr id="235" name="Google Shape;235;p27"/>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How to generate h-functions?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609600" y="73025"/>
            <a:ext cx="77724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Heuristics (h(n)) for A*</a:t>
            </a:r>
            <a:endParaRPr/>
          </a:p>
        </p:txBody>
      </p:sp>
      <p:sp>
        <p:nvSpPr>
          <p:cNvPr id="246" name="Google Shape;246;p29"/>
          <p:cNvSpPr txBox="1"/>
          <p:nvPr/>
        </p:nvSpPr>
        <p:spPr>
          <a:xfrm>
            <a:off x="3032125" y="1054100"/>
            <a:ext cx="3772500" cy="36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1800"/>
              <a:buFont typeface="Times New Roman"/>
              <a:buNone/>
            </a:pPr>
            <a:r>
              <a:rPr b="0" i="0" lang="en-US" sz="1800" u="none" cap="none" strike="noStrike">
                <a:solidFill>
                  <a:schemeClr val="accent2"/>
                </a:solidFill>
                <a:latin typeface="Times New Roman"/>
                <a:ea typeface="Times New Roman"/>
                <a:cs typeface="Times New Roman"/>
                <a:sym typeface="Times New Roman"/>
              </a:rPr>
              <a:t>A typical instance of the 8-puzzle</a:t>
            </a:r>
            <a:endParaRPr/>
          </a:p>
        </p:txBody>
      </p:sp>
      <p:sp>
        <p:nvSpPr>
          <p:cNvPr id="247" name="Google Shape;247;p29"/>
          <p:cNvSpPr txBox="1"/>
          <p:nvPr/>
        </p:nvSpPr>
        <p:spPr>
          <a:xfrm>
            <a:off x="444500" y="4146550"/>
            <a:ext cx="8456613"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1F1F"/>
              </a:buClr>
              <a:buSzPts val="2400"/>
              <a:buFont typeface="Times New Roman"/>
              <a:buNone/>
            </a:pPr>
            <a:r>
              <a:rPr b="0" i="0" lang="en-US" sz="2400" u="none" cap="none" strike="noStrike">
                <a:solidFill>
                  <a:srgbClr val="FF1F1F"/>
                </a:solidFill>
                <a:latin typeface="Times New Roman"/>
                <a:ea typeface="Times New Roman"/>
                <a:cs typeface="Times New Roman"/>
                <a:sym typeface="Times New Roman"/>
              </a:rPr>
              <a:t>h</a:t>
            </a:r>
            <a:r>
              <a:rPr b="0" baseline="-25000" i="0" lang="en-US" sz="2400" u="none" cap="none" strike="noStrike">
                <a:solidFill>
                  <a:srgbClr val="FF1F1F"/>
                </a:solidFill>
                <a:latin typeface="Times New Roman"/>
                <a:ea typeface="Times New Roman"/>
                <a:cs typeface="Times New Roman"/>
                <a:sym typeface="Times New Roman"/>
              </a:rPr>
              <a:t>1</a:t>
            </a:r>
            <a:r>
              <a:rPr b="0" i="0" lang="en-US" sz="2400" u="none" cap="none" strike="noStrike">
                <a:solidFill>
                  <a:srgbClr val="FF1F1F"/>
                </a:solidFill>
                <a:latin typeface="Times New Roman"/>
                <a:ea typeface="Times New Roman"/>
                <a:cs typeface="Times New Roman"/>
                <a:sym typeface="Times New Roman"/>
              </a:rPr>
              <a:t>: #tiles in wrong position</a:t>
            </a:r>
            <a:endParaRPr/>
          </a:p>
        </p:txBody>
      </p:sp>
      <p:sp>
        <p:nvSpPr>
          <p:cNvPr id="248" name="Google Shape;248;p29"/>
          <p:cNvSpPr/>
          <p:nvPr/>
        </p:nvSpPr>
        <p:spPr>
          <a:xfrm>
            <a:off x="430213" y="4800600"/>
            <a:ext cx="8618537"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1F1F"/>
              </a:buClr>
              <a:buSzPts val="2400"/>
              <a:buFont typeface="Times New Roman"/>
              <a:buNone/>
            </a:pPr>
            <a:r>
              <a:rPr b="0" i="0" lang="en-US" sz="2400" u="none" cap="none" strike="noStrike">
                <a:solidFill>
                  <a:srgbClr val="FF1F1F"/>
                </a:solidFill>
                <a:latin typeface="Times New Roman"/>
                <a:ea typeface="Times New Roman"/>
                <a:cs typeface="Times New Roman"/>
                <a:sym typeface="Times New Roman"/>
              </a:rPr>
              <a:t>h</a:t>
            </a:r>
            <a:r>
              <a:rPr b="0" baseline="-25000" i="0" lang="en-US" sz="2400" u="none" cap="none" strike="noStrike">
                <a:solidFill>
                  <a:srgbClr val="FF1F1F"/>
                </a:solidFill>
                <a:latin typeface="Times New Roman"/>
                <a:ea typeface="Times New Roman"/>
                <a:cs typeface="Times New Roman"/>
                <a:sym typeface="Times New Roman"/>
              </a:rPr>
              <a:t>2</a:t>
            </a:r>
            <a:r>
              <a:rPr b="0" i="0" lang="en-US" sz="2400" u="none" cap="none" strike="noStrike">
                <a:solidFill>
                  <a:srgbClr val="FF1F1F"/>
                </a:solidFill>
                <a:latin typeface="Times New Roman"/>
                <a:ea typeface="Times New Roman"/>
                <a:cs typeface="Times New Roman"/>
                <a:sym typeface="Times New Roman"/>
              </a:rPr>
              <a:t>: sum of Manhattan distances of the tiles from their goal positions</a:t>
            </a:r>
            <a:endParaRPr/>
          </a:p>
        </p:txBody>
      </p:sp>
      <p:sp>
        <p:nvSpPr>
          <p:cNvPr id="249" name="Google Shape;249;p29"/>
          <p:cNvSpPr/>
          <p:nvPr/>
        </p:nvSpPr>
        <p:spPr>
          <a:xfrm>
            <a:off x="539750" y="5775325"/>
            <a:ext cx="53232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8000"/>
              </a:buClr>
              <a:buSzPts val="2400"/>
              <a:buFont typeface="Times New Roman"/>
              <a:buNone/>
            </a:pPr>
            <a:r>
              <a:rPr b="0" i="0" lang="en-US" sz="2400" u="none" cap="none" strike="noStrike">
                <a:solidFill>
                  <a:srgbClr val="008000"/>
                </a:solidFill>
                <a:latin typeface="Times New Roman"/>
                <a:ea typeface="Times New Roman"/>
                <a:cs typeface="Times New Roman"/>
                <a:sym typeface="Times New Roman"/>
              </a:rPr>
              <a:t>h</a:t>
            </a:r>
            <a:r>
              <a:rPr b="0" baseline="-25000" i="0" lang="en-US" sz="2400" u="none" cap="none" strike="noStrike">
                <a:solidFill>
                  <a:srgbClr val="008000"/>
                </a:solidFill>
                <a:latin typeface="Times New Roman"/>
                <a:ea typeface="Times New Roman"/>
                <a:cs typeface="Times New Roman"/>
                <a:sym typeface="Times New Roman"/>
              </a:rPr>
              <a:t>2</a:t>
            </a:r>
            <a:r>
              <a:rPr b="0" i="0" lang="en-US" sz="2400" u="none" cap="none" strike="noStrike">
                <a:solidFill>
                  <a:srgbClr val="008000"/>
                </a:solidFill>
                <a:latin typeface="Times New Roman"/>
                <a:ea typeface="Times New Roman"/>
                <a:cs typeface="Times New Roman"/>
                <a:sym typeface="Times New Roman"/>
              </a:rPr>
              <a:t> dominates h</a:t>
            </a:r>
            <a:r>
              <a:rPr b="0" baseline="-25000" i="0" lang="en-US" sz="2400" u="none" cap="none" strike="noStrike">
                <a:solidFill>
                  <a:srgbClr val="008000"/>
                </a:solidFill>
                <a:latin typeface="Times New Roman"/>
                <a:ea typeface="Times New Roman"/>
                <a:cs typeface="Times New Roman"/>
                <a:sym typeface="Times New Roman"/>
              </a:rPr>
              <a:t>1</a:t>
            </a:r>
            <a:r>
              <a:rPr b="0" i="0" lang="en-US" sz="2400" u="none" cap="none" strike="noStrike">
                <a:solidFill>
                  <a:srgbClr val="008000"/>
                </a:solidFill>
                <a:latin typeface="Times New Roman"/>
                <a:ea typeface="Times New Roman"/>
                <a:cs typeface="Times New Roman"/>
                <a:sym typeface="Times New Roman"/>
              </a:rPr>
              <a:t>:   ∀n,  h</a:t>
            </a:r>
            <a:r>
              <a:rPr b="0" baseline="-25000" i="0" lang="en-US" sz="2400" u="none" cap="none" strike="noStrike">
                <a:solidFill>
                  <a:srgbClr val="008000"/>
                </a:solidFill>
                <a:latin typeface="Times New Roman"/>
                <a:ea typeface="Times New Roman"/>
                <a:cs typeface="Times New Roman"/>
                <a:sym typeface="Times New Roman"/>
              </a:rPr>
              <a:t>2</a:t>
            </a:r>
            <a:r>
              <a:rPr b="0" i="0" lang="en-US" sz="2400" u="none" cap="none" strike="noStrike">
                <a:solidFill>
                  <a:srgbClr val="008000"/>
                </a:solidFill>
                <a:latin typeface="Times New Roman"/>
                <a:ea typeface="Times New Roman"/>
                <a:cs typeface="Times New Roman"/>
                <a:sym typeface="Times New Roman"/>
              </a:rPr>
              <a:t>(n) ≥ h</a:t>
            </a:r>
            <a:r>
              <a:rPr b="0" baseline="-25000" i="0" lang="en-US" sz="2400" u="none" cap="none" strike="noStrike">
                <a:solidFill>
                  <a:srgbClr val="008000"/>
                </a:solidFill>
                <a:latin typeface="Times New Roman"/>
                <a:ea typeface="Times New Roman"/>
                <a:cs typeface="Times New Roman"/>
                <a:sym typeface="Times New Roman"/>
              </a:rPr>
              <a:t>1</a:t>
            </a:r>
            <a:r>
              <a:rPr b="0" i="0" lang="en-US" sz="2400" u="none" cap="none" strike="noStrike">
                <a:solidFill>
                  <a:srgbClr val="008000"/>
                </a:solidFill>
                <a:latin typeface="Times New Roman"/>
                <a:ea typeface="Times New Roman"/>
                <a:cs typeface="Times New Roman"/>
                <a:sym typeface="Times New Roman"/>
              </a:rPr>
              <a:t>(n)</a:t>
            </a:r>
            <a:endParaRPr/>
          </a:p>
        </p:txBody>
      </p:sp>
      <p:sp>
        <p:nvSpPr>
          <p:cNvPr id="250" name="Google Shape;250;p29"/>
          <p:cNvSpPr/>
          <p:nvPr/>
        </p:nvSpPr>
        <p:spPr>
          <a:xfrm>
            <a:off x="430213" y="3581400"/>
            <a:ext cx="1554162"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Heuristics?</a:t>
            </a:r>
            <a:endParaRPr/>
          </a:p>
        </p:txBody>
      </p:sp>
      <p:sp>
        <p:nvSpPr>
          <p:cNvPr id="251" name="Google Shape;251;p29"/>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252" name="Google Shape;252;p29"/>
          <p:cNvPicPr preferRelativeResize="0"/>
          <p:nvPr/>
        </p:nvPicPr>
        <p:blipFill>
          <a:blip r:embed="rId3">
            <a:alphaModFix/>
          </a:blip>
          <a:stretch>
            <a:fillRect/>
          </a:stretch>
        </p:blipFill>
        <p:spPr>
          <a:xfrm>
            <a:off x="2619475" y="1576798"/>
            <a:ext cx="4641874" cy="2413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7"/>
                                        </p:tgtEl>
                                        <p:attrNameLst>
                                          <p:attrName>style.visibility</p:attrName>
                                        </p:attrNameLst>
                                      </p:cBhvr>
                                      <p:to>
                                        <p:strVal val="visible"/>
                                      </p:to>
                                    </p:set>
                                    <p:anim calcmode="lin" valueType="num">
                                      <p:cBhvr additive="base">
                                        <p:cTn dur="500"/>
                                        <p:tgtEl>
                                          <p:spTgt spid="24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8"/>
                                        </p:tgtEl>
                                        <p:attrNameLst>
                                          <p:attrName>style.visibility</p:attrName>
                                        </p:attrNameLst>
                                      </p:cBhvr>
                                      <p:to>
                                        <p:strVal val="visible"/>
                                      </p:to>
                                    </p:set>
                                    <p:anim calcmode="lin" valueType="num">
                                      <p:cBhvr additive="base">
                                        <p:cTn dur="500"/>
                                        <p:tgtEl>
                                          <p:spTgt spid="24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685800" y="22860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Heuristics (h(n)) for A* …</a:t>
            </a:r>
            <a:endParaRPr/>
          </a:p>
        </p:txBody>
      </p:sp>
      <p:sp>
        <p:nvSpPr>
          <p:cNvPr id="258" name="Google Shape;258;p30"/>
          <p:cNvSpPr txBox="1"/>
          <p:nvPr/>
        </p:nvSpPr>
        <p:spPr>
          <a:xfrm>
            <a:off x="622408" y="5511800"/>
            <a:ext cx="8129706" cy="1015663"/>
          </a:xfrm>
          <a:prstGeom prst="rect">
            <a:avLst/>
          </a:prstGeom>
          <a:blipFill rotWithShape="1">
            <a:blip r:embed="rId3">
              <a:alphaModFix/>
            </a:blip>
            <a:stretch>
              <a:fillRect b="-9579" l="-749" r="0" t="-299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latin typeface="Times New Roman"/>
                <a:ea typeface="Times New Roman"/>
                <a:cs typeface="Times New Roman"/>
                <a:sym typeface="Times New Roman"/>
              </a:rPr>
              <a:t> </a:t>
            </a:r>
            <a:endParaRPr/>
          </a:p>
        </p:txBody>
      </p:sp>
      <p:sp>
        <p:nvSpPr>
          <p:cNvPr id="259" name="Google Shape;259;p30"/>
          <p:cNvSpPr txBox="1"/>
          <p:nvPr/>
        </p:nvSpPr>
        <p:spPr>
          <a:xfrm>
            <a:off x="838200" y="4495800"/>
            <a:ext cx="7543800" cy="835025"/>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Times New Roman"/>
              <a:buNone/>
            </a:pPr>
            <a:r>
              <a:rPr b="0" lang="en-US" sz="1600" u="none">
                <a:solidFill>
                  <a:schemeClr val="dk1"/>
                </a:solidFill>
                <a:latin typeface="Times New Roman"/>
                <a:ea typeface="Times New Roman"/>
                <a:cs typeface="Times New Roman"/>
                <a:sym typeface="Times New Roman"/>
              </a:rPr>
              <a:t>Comparison of the search costs and effective branching factors for the ITERATIVE-DEPENING-SEARCH and A* algorithms with </a:t>
            </a:r>
            <a:r>
              <a:rPr b="0" i="1" lang="en-US" sz="1600" u="none">
                <a:solidFill>
                  <a:schemeClr val="dk1"/>
                </a:solidFill>
                <a:latin typeface="Times New Roman"/>
                <a:ea typeface="Times New Roman"/>
                <a:cs typeface="Times New Roman"/>
                <a:sym typeface="Times New Roman"/>
              </a:rPr>
              <a:t>h</a:t>
            </a:r>
            <a:r>
              <a:rPr b="0" lang="en-US" sz="1600" u="none">
                <a:solidFill>
                  <a:schemeClr val="dk1"/>
                </a:solidFill>
                <a:latin typeface="Times New Roman"/>
                <a:ea typeface="Times New Roman"/>
                <a:cs typeface="Times New Roman"/>
                <a:sym typeface="Times New Roman"/>
              </a:rPr>
              <a:t>1, </a:t>
            </a:r>
            <a:r>
              <a:rPr b="0" i="1" lang="en-US" sz="1600" u="none">
                <a:solidFill>
                  <a:schemeClr val="dk1"/>
                </a:solidFill>
                <a:latin typeface="Times New Roman"/>
                <a:ea typeface="Times New Roman"/>
                <a:cs typeface="Times New Roman"/>
                <a:sym typeface="Times New Roman"/>
              </a:rPr>
              <a:t>h</a:t>
            </a:r>
            <a:r>
              <a:rPr b="0" lang="en-US" sz="1600" u="none">
                <a:solidFill>
                  <a:schemeClr val="dk1"/>
                </a:solidFill>
                <a:latin typeface="Times New Roman"/>
                <a:ea typeface="Times New Roman"/>
                <a:cs typeface="Times New Roman"/>
                <a:sym typeface="Times New Roman"/>
              </a:rPr>
              <a:t>2.  Data are averaged over 100 instances of the 8-puzzle, for various solution lengths.</a:t>
            </a:r>
            <a:endParaRPr/>
          </a:p>
        </p:txBody>
      </p:sp>
      <p:pic>
        <p:nvPicPr>
          <p:cNvPr id="260" name="Google Shape;260;p30"/>
          <p:cNvPicPr preferRelativeResize="0"/>
          <p:nvPr/>
        </p:nvPicPr>
        <p:blipFill rotWithShape="1">
          <a:blip r:embed="rId4">
            <a:alphaModFix/>
          </a:blip>
          <a:srcRect b="0" l="0" r="0" t="0"/>
          <a:stretch/>
        </p:blipFill>
        <p:spPr>
          <a:xfrm>
            <a:off x="779463" y="1204913"/>
            <a:ext cx="7631112" cy="3109912"/>
          </a:xfrm>
          <a:prstGeom prst="rect">
            <a:avLst/>
          </a:prstGeom>
          <a:noFill/>
          <a:ln>
            <a:noFill/>
          </a:ln>
        </p:spPr>
      </p:pic>
      <p:sp>
        <p:nvSpPr>
          <p:cNvPr id="261" name="Google Shape;261;p30"/>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690563" y="65088"/>
            <a:ext cx="7772400" cy="67786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dk2"/>
                </a:solidFill>
                <a:latin typeface="Times New Roman"/>
                <a:ea typeface="Times New Roman"/>
                <a:cs typeface="Times New Roman"/>
                <a:sym typeface="Times New Roman"/>
              </a:rPr>
              <a:t>Inventing heuristic functions h(n)</a:t>
            </a:r>
            <a:endParaRPr/>
          </a:p>
        </p:txBody>
      </p:sp>
      <p:sp>
        <p:nvSpPr>
          <p:cNvPr id="267" name="Google Shape;267;p31"/>
          <p:cNvSpPr txBox="1"/>
          <p:nvPr/>
        </p:nvSpPr>
        <p:spPr>
          <a:xfrm>
            <a:off x="192088" y="762000"/>
            <a:ext cx="8759825" cy="4524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1F1F"/>
              </a:buClr>
              <a:buSzPts val="1800"/>
              <a:buFont typeface="Times New Roman"/>
              <a:buNone/>
            </a:pPr>
            <a:r>
              <a:rPr lang="en-US" sz="1800">
                <a:solidFill>
                  <a:srgbClr val="FF1F1F"/>
                </a:solidFill>
                <a:latin typeface="Times New Roman"/>
                <a:ea typeface="Times New Roman"/>
                <a:cs typeface="Times New Roman"/>
                <a:sym typeface="Times New Roman"/>
              </a:rPr>
              <a:t>Cost of exact solution to a </a:t>
            </a:r>
            <a:r>
              <a:rPr lang="en-US" sz="1800" u="sng">
                <a:solidFill>
                  <a:srgbClr val="FF1F1F"/>
                </a:solidFill>
                <a:latin typeface="Times New Roman"/>
                <a:ea typeface="Times New Roman"/>
                <a:cs typeface="Times New Roman"/>
                <a:sym typeface="Times New Roman"/>
              </a:rPr>
              <a:t>relaxed problem</a:t>
            </a:r>
            <a:r>
              <a:rPr lang="en-US" sz="1800">
                <a:solidFill>
                  <a:srgbClr val="FF1F1F"/>
                </a:solidFill>
                <a:latin typeface="Times New Roman"/>
                <a:ea typeface="Times New Roman"/>
                <a:cs typeface="Times New Roman"/>
                <a:sym typeface="Times New Roman"/>
              </a:rPr>
              <a:t> is often a good heuristic for original problem.</a:t>
            </a:r>
            <a:endParaRPr/>
          </a:p>
          <a:p>
            <a:pPr indent="0" lvl="0" marL="0" marR="0" rtl="0" algn="l">
              <a:spcBef>
                <a:spcPts val="0"/>
              </a:spcBef>
              <a:spcAft>
                <a:spcPts val="0"/>
              </a:spcAft>
              <a:buClr>
                <a:schemeClr val="accent2"/>
              </a:buClr>
              <a:buSzPts val="1800"/>
              <a:buFont typeface="Times New Roman"/>
              <a:buNone/>
            </a:pPr>
            <a:r>
              <a:rPr lang="en-US" sz="1800">
                <a:solidFill>
                  <a:schemeClr val="accent2"/>
                </a:solidFill>
                <a:latin typeface="Times New Roman"/>
                <a:ea typeface="Times New Roman"/>
                <a:cs typeface="Times New Roman"/>
                <a:sym typeface="Times New Roman"/>
              </a:rPr>
              <a:t>Relaxed problem(s) can be generated automatically from the problem description by dropping or relaxing constraints.</a:t>
            </a:r>
            <a:endParaRPr/>
          </a:p>
          <a:p>
            <a:pPr indent="0" lvl="0" marL="0" marR="0" rtl="0" algn="l">
              <a:spcBef>
                <a:spcPts val="0"/>
              </a:spcBef>
              <a:spcAft>
                <a:spcPts val="0"/>
              </a:spcAft>
              <a:buClr>
                <a:schemeClr val="dk1"/>
              </a:buClr>
              <a:buSzPts val="1800"/>
              <a:buFont typeface="Times New Roman"/>
              <a:buNone/>
            </a:pPr>
            <a:r>
              <a:rPr lang="en-US" sz="1800">
                <a:solidFill>
                  <a:schemeClr val="dk1"/>
                </a:solidFill>
                <a:latin typeface="Times New Roman"/>
                <a:ea typeface="Times New Roman"/>
                <a:cs typeface="Times New Roman"/>
                <a:sym typeface="Times New Roman"/>
              </a:rPr>
              <a:t>Most common example in operations research: relaxing all integrality constraints and using linear programming to get an optimistic h-value.  </a:t>
            </a:r>
            <a:endParaRPr sz="1800">
              <a:solidFill>
                <a:schemeClr val="accent2"/>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800"/>
              <a:buFont typeface="Times New Roman"/>
              <a:buNone/>
            </a:pPr>
            <a:r>
              <a:t/>
            </a:r>
            <a:endParaRPr sz="1800">
              <a:solidFill>
                <a:srgbClr val="FF1F1F"/>
              </a:solidFill>
              <a:latin typeface="Times New Roman"/>
              <a:ea typeface="Times New Roman"/>
              <a:cs typeface="Times New Roman"/>
              <a:sym typeface="Times New Roman"/>
            </a:endParaRPr>
          </a:p>
          <a:p>
            <a:pPr indent="0" lvl="0" marL="0" marR="0" rtl="0" algn="l">
              <a:spcBef>
                <a:spcPts val="0"/>
              </a:spcBef>
              <a:spcAft>
                <a:spcPts val="0"/>
              </a:spcAft>
              <a:buClr>
                <a:srgbClr val="FF1F1F"/>
              </a:buClr>
              <a:buSzPts val="1800"/>
              <a:buFont typeface="Times New Roman"/>
              <a:buNone/>
            </a:pPr>
            <a:r>
              <a:rPr lang="en-US" sz="1800">
                <a:solidFill>
                  <a:srgbClr val="FF1F1F"/>
                </a:solidFill>
                <a:latin typeface="Times New Roman"/>
                <a:ea typeface="Times New Roman"/>
                <a:cs typeface="Times New Roman"/>
                <a:sym typeface="Times New Roman"/>
              </a:rPr>
              <a:t>What if no dominant heuristic is found?</a:t>
            </a:r>
            <a:endParaRPr/>
          </a:p>
          <a:p>
            <a:pPr indent="0" lvl="0" marL="0" marR="0" rtl="0" algn="l">
              <a:spcBef>
                <a:spcPts val="0"/>
              </a:spcBef>
              <a:spcAft>
                <a:spcPts val="0"/>
              </a:spcAft>
              <a:buClr>
                <a:srgbClr val="FF1F1F"/>
              </a:buClr>
              <a:buSzPts val="1800"/>
              <a:buFont typeface="Times New Roman"/>
              <a:buNone/>
            </a:pPr>
            <a:r>
              <a:rPr lang="en-US" sz="1800">
                <a:solidFill>
                  <a:srgbClr val="FF1F1F"/>
                </a:solidFill>
                <a:latin typeface="Times New Roman"/>
                <a:ea typeface="Times New Roman"/>
                <a:cs typeface="Times New Roman"/>
                <a:sym typeface="Times New Roman"/>
              </a:rPr>
              <a:t>   h(n) = max [ h</a:t>
            </a:r>
            <a:r>
              <a:rPr baseline="-25000" lang="en-US" sz="1800">
                <a:solidFill>
                  <a:srgbClr val="FF1F1F"/>
                </a:solidFill>
                <a:latin typeface="Times New Roman"/>
                <a:ea typeface="Times New Roman"/>
                <a:cs typeface="Times New Roman"/>
                <a:sym typeface="Times New Roman"/>
              </a:rPr>
              <a:t>1</a:t>
            </a:r>
            <a:r>
              <a:rPr lang="en-US" sz="1800">
                <a:solidFill>
                  <a:srgbClr val="FF1F1F"/>
                </a:solidFill>
                <a:latin typeface="Times New Roman"/>
                <a:ea typeface="Times New Roman"/>
                <a:cs typeface="Times New Roman"/>
                <a:sym typeface="Times New Roman"/>
              </a:rPr>
              <a:t>(n), … h</a:t>
            </a:r>
            <a:r>
              <a:rPr baseline="-25000" lang="en-US" sz="1800">
                <a:solidFill>
                  <a:srgbClr val="FF1F1F"/>
                </a:solidFill>
                <a:latin typeface="Times New Roman"/>
                <a:ea typeface="Times New Roman"/>
                <a:cs typeface="Times New Roman"/>
                <a:sym typeface="Times New Roman"/>
              </a:rPr>
              <a:t>m</a:t>
            </a:r>
            <a:r>
              <a:rPr lang="en-US" sz="1800">
                <a:solidFill>
                  <a:srgbClr val="FF1F1F"/>
                </a:solidFill>
                <a:latin typeface="Times New Roman"/>
                <a:ea typeface="Times New Roman"/>
                <a:cs typeface="Times New Roman"/>
                <a:sym typeface="Times New Roman"/>
              </a:rPr>
              <a:t>(n) ]</a:t>
            </a:r>
            <a:endParaRPr/>
          </a:p>
          <a:p>
            <a:pPr indent="0" lvl="0" marL="0" marR="0" rtl="0" algn="l">
              <a:spcBef>
                <a:spcPts val="0"/>
              </a:spcBef>
              <a:spcAft>
                <a:spcPts val="0"/>
              </a:spcAft>
              <a:buClr>
                <a:srgbClr val="FF1F1F"/>
              </a:buClr>
              <a:buSzPts val="1800"/>
              <a:buFont typeface="Times New Roman"/>
              <a:buNone/>
            </a:pPr>
            <a:r>
              <a:rPr lang="en-US" sz="1800">
                <a:solidFill>
                  <a:srgbClr val="FF1F1F"/>
                </a:solidFill>
                <a:latin typeface="Times New Roman"/>
                <a:ea typeface="Times New Roman"/>
                <a:cs typeface="Times New Roman"/>
                <a:sym typeface="Times New Roman"/>
              </a:rPr>
              <a:t>   h(n) is still admissible &amp; dominates the component heuristics</a:t>
            </a:r>
            <a:endParaRPr/>
          </a:p>
          <a:p>
            <a:pPr indent="0" lvl="0" marL="0" marR="0" rtl="0" algn="l">
              <a:spcBef>
                <a:spcPts val="0"/>
              </a:spcBef>
              <a:spcAft>
                <a:spcPts val="0"/>
              </a:spcAft>
              <a:buClr>
                <a:schemeClr val="dk1"/>
              </a:buClr>
              <a:buSzPts val="1800"/>
              <a:buFont typeface="Times New Roman"/>
              <a:buNone/>
            </a:pPr>
            <a:r>
              <a:t/>
            </a:r>
            <a:endParaRPr sz="1800">
              <a:solidFill>
                <a:srgbClr val="FF1F1F"/>
              </a:solidFill>
              <a:latin typeface="Times New Roman"/>
              <a:ea typeface="Times New Roman"/>
              <a:cs typeface="Times New Roman"/>
              <a:sym typeface="Times New Roman"/>
            </a:endParaRPr>
          </a:p>
          <a:p>
            <a:pPr indent="0" lvl="0" marL="0" marR="0" rtl="0" algn="l">
              <a:spcBef>
                <a:spcPts val="0"/>
              </a:spcBef>
              <a:spcAft>
                <a:spcPts val="0"/>
              </a:spcAft>
              <a:buClr>
                <a:srgbClr val="FF1F1F"/>
              </a:buClr>
              <a:buSzPts val="1800"/>
              <a:buFont typeface="Times New Roman"/>
              <a:buNone/>
            </a:pPr>
            <a:r>
              <a:rPr lang="en-US" sz="1800">
                <a:solidFill>
                  <a:srgbClr val="FF1F1F"/>
                </a:solidFill>
                <a:latin typeface="Times New Roman"/>
                <a:ea typeface="Times New Roman"/>
                <a:cs typeface="Times New Roman"/>
                <a:sym typeface="Times New Roman"/>
              </a:rPr>
              <a:t>Use probabilistic info from statistical experiments: “If h(n)=14, h*(n)=18”.</a:t>
            </a:r>
            <a:endParaRPr/>
          </a:p>
          <a:p>
            <a:pPr indent="0" lvl="0" marL="0" marR="0" rtl="0" algn="l">
              <a:spcBef>
                <a:spcPts val="0"/>
              </a:spcBef>
              <a:spcAft>
                <a:spcPts val="0"/>
              </a:spcAft>
              <a:buClr>
                <a:srgbClr val="FF1F1F"/>
              </a:buClr>
              <a:buSzPts val="1800"/>
              <a:buFont typeface="Times New Roman"/>
              <a:buNone/>
            </a:pPr>
            <a:r>
              <a:rPr lang="en-US" sz="1800">
                <a:solidFill>
                  <a:srgbClr val="FF1F1F"/>
                </a:solidFill>
                <a:latin typeface="Times New Roman"/>
                <a:ea typeface="Times New Roman"/>
                <a:cs typeface="Times New Roman"/>
                <a:sym typeface="Times New Roman"/>
              </a:rPr>
              <a:t>	Gives up optimality, but does less search</a:t>
            </a:r>
            <a:endParaRPr/>
          </a:p>
          <a:p>
            <a:pPr indent="0" lvl="0" marL="0" marR="0" rtl="0" algn="l">
              <a:spcBef>
                <a:spcPts val="0"/>
              </a:spcBef>
              <a:spcAft>
                <a:spcPts val="0"/>
              </a:spcAft>
              <a:buClr>
                <a:schemeClr val="dk1"/>
              </a:buClr>
              <a:buSzPts val="1800"/>
              <a:buFont typeface="Times New Roman"/>
              <a:buNone/>
            </a:pPr>
            <a:r>
              <a:t/>
            </a:r>
            <a:endParaRPr sz="1800">
              <a:solidFill>
                <a:srgbClr val="FF1F1F"/>
              </a:solidFill>
              <a:latin typeface="Times New Roman"/>
              <a:ea typeface="Times New Roman"/>
              <a:cs typeface="Times New Roman"/>
              <a:sym typeface="Times New Roman"/>
            </a:endParaRPr>
          </a:p>
          <a:p>
            <a:pPr indent="0" lvl="0" marL="0" marR="0" rtl="0" algn="l">
              <a:spcBef>
                <a:spcPts val="0"/>
              </a:spcBef>
              <a:spcAft>
                <a:spcPts val="0"/>
              </a:spcAft>
              <a:buClr>
                <a:srgbClr val="FF1F1F"/>
              </a:buClr>
              <a:buSzPts val="1800"/>
              <a:buFont typeface="Times New Roman"/>
              <a:buNone/>
            </a:pPr>
            <a:r>
              <a:rPr lang="en-US" sz="1800">
                <a:solidFill>
                  <a:srgbClr val="FF1F1F"/>
                </a:solidFill>
                <a:latin typeface="Times New Roman"/>
                <a:ea typeface="Times New Roman"/>
                <a:cs typeface="Times New Roman"/>
                <a:sym typeface="Times New Roman"/>
              </a:rPr>
              <a:t>Pick features &amp; use machine learning to determine their contribution to h.</a:t>
            </a:r>
            <a:endParaRPr/>
          </a:p>
          <a:p>
            <a:pPr indent="0" lvl="0" marL="0" marR="0" rtl="0" algn="l">
              <a:spcBef>
                <a:spcPts val="0"/>
              </a:spcBef>
              <a:spcAft>
                <a:spcPts val="0"/>
              </a:spcAft>
              <a:buClr>
                <a:schemeClr val="dk1"/>
              </a:buClr>
              <a:buSzPts val="1800"/>
              <a:buFont typeface="Times New Roman"/>
              <a:buNone/>
            </a:pPr>
            <a:r>
              <a:t/>
            </a:r>
            <a:endParaRPr sz="1800">
              <a:solidFill>
                <a:srgbClr val="FF1F1F"/>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800"/>
              <a:buFont typeface="Times New Roman"/>
              <a:buNone/>
            </a:pPr>
            <a:r>
              <a:rPr lang="en-US" sz="1800">
                <a:solidFill>
                  <a:schemeClr val="dk1"/>
                </a:solidFill>
                <a:latin typeface="Times New Roman"/>
                <a:ea typeface="Times New Roman"/>
                <a:cs typeface="Times New Roman"/>
                <a:sym typeface="Times New Roman"/>
              </a:rPr>
              <a:t>Use full breadth-first search as a heuristic?</a:t>
            </a:r>
            <a:endParaRPr/>
          </a:p>
        </p:txBody>
      </p:sp>
      <p:cxnSp>
        <p:nvCxnSpPr>
          <p:cNvPr id="268" name="Google Shape;268;p31"/>
          <p:cNvCxnSpPr/>
          <p:nvPr/>
        </p:nvCxnSpPr>
        <p:spPr>
          <a:xfrm rot="10800000">
            <a:off x="4914900" y="5648325"/>
            <a:ext cx="0" cy="914400"/>
          </a:xfrm>
          <a:prstGeom prst="straightConnector1">
            <a:avLst/>
          </a:prstGeom>
          <a:noFill/>
          <a:ln cap="flat" cmpd="sng" w="9525">
            <a:solidFill>
              <a:schemeClr val="dk1"/>
            </a:solidFill>
            <a:prstDash val="solid"/>
            <a:round/>
            <a:headEnd len="med" w="med" type="none"/>
            <a:tailEnd len="med" w="med" type="triangle"/>
          </a:ln>
        </p:spPr>
      </p:cxnSp>
      <p:cxnSp>
        <p:nvCxnSpPr>
          <p:cNvPr id="269" name="Google Shape;269;p31"/>
          <p:cNvCxnSpPr/>
          <p:nvPr/>
        </p:nvCxnSpPr>
        <p:spPr>
          <a:xfrm>
            <a:off x="4914900" y="6562725"/>
            <a:ext cx="2057400" cy="0"/>
          </a:xfrm>
          <a:prstGeom prst="straightConnector1">
            <a:avLst/>
          </a:prstGeom>
          <a:noFill/>
          <a:ln cap="flat" cmpd="sng" w="9525">
            <a:solidFill>
              <a:schemeClr val="dk1"/>
            </a:solidFill>
            <a:prstDash val="solid"/>
            <a:round/>
            <a:headEnd len="med" w="med" type="none"/>
            <a:tailEnd len="med" w="med" type="triangle"/>
          </a:ln>
        </p:spPr>
      </p:cxnSp>
      <p:sp>
        <p:nvSpPr>
          <p:cNvPr id="270" name="Google Shape;270;p31"/>
          <p:cNvSpPr txBox="1"/>
          <p:nvPr/>
        </p:nvSpPr>
        <p:spPr>
          <a:xfrm>
            <a:off x="4229100" y="5800725"/>
            <a:ext cx="854075" cy="581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search</a:t>
            </a:r>
            <a:endParaRPr/>
          </a:p>
          <a:p>
            <a:pPr indent="0" lvl="0" marL="0" marR="0" rtl="0" algn="l">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time</a:t>
            </a:r>
            <a:endParaRPr/>
          </a:p>
        </p:txBody>
      </p:sp>
      <p:sp>
        <p:nvSpPr>
          <p:cNvPr id="271" name="Google Shape;271;p31"/>
          <p:cNvSpPr/>
          <p:nvPr/>
        </p:nvSpPr>
        <p:spPr>
          <a:xfrm>
            <a:off x="5067300" y="5699125"/>
            <a:ext cx="1727200" cy="647700"/>
          </a:xfrm>
          <a:custGeom>
            <a:rect b="b" l="l" r="r" t="t"/>
            <a:pathLst>
              <a:path extrusionOk="0" h="408" w="1088">
                <a:moveTo>
                  <a:pt x="0" y="112"/>
                </a:moveTo>
                <a:cubicBezTo>
                  <a:pt x="204" y="260"/>
                  <a:pt x="408" y="408"/>
                  <a:pt x="576" y="400"/>
                </a:cubicBezTo>
                <a:cubicBezTo>
                  <a:pt x="744" y="392"/>
                  <a:pt x="928" y="128"/>
                  <a:pt x="1008" y="64"/>
                </a:cubicBezTo>
                <a:cubicBezTo>
                  <a:pt x="1088" y="0"/>
                  <a:pt x="1072" y="8"/>
                  <a:pt x="1056" y="16"/>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72" name="Google Shape;272;p31"/>
          <p:cNvSpPr txBox="1"/>
          <p:nvPr/>
        </p:nvSpPr>
        <p:spPr>
          <a:xfrm>
            <a:off x="6057900" y="6257925"/>
            <a:ext cx="2635250" cy="33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complexity of computing h(n)</a:t>
            </a:r>
            <a:endParaRPr/>
          </a:p>
        </p:txBody>
      </p:sp>
      <p:sp>
        <p:nvSpPr>
          <p:cNvPr id="273" name="Google Shape;273;p31"/>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txBox="1"/>
          <p:nvPr>
            <p:ph type="title"/>
          </p:nvPr>
        </p:nvSpPr>
        <p:spPr>
          <a:xfrm>
            <a:off x="473075" y="163513"/>
            <a:ext cx="819785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“Heuristic”</a:t>
            </a:r>
            <a:endParaRPr/>
          </a:p>
        </p:txBody>
      </p:sp>
      <p:sp>
        <p:nvSpPr>
          <p:cNvPr id="91" name="Google Shape;91;p14"/>
          <p:cNvSpPr txBox="1"/>
          <p:nvPr/>
        </p:nvSpPr>
        <p:spPr>
          <a:xfrm>
            <a:off x="285750" y="1325563"/>
            <a:ext cx="8763000" cy="5262562"/>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Literally translates to “to find”, “to discover”</a:t>
            </a:r>
            <a:endParaRPr/>
          </a:p>
          <a:p>
            <a:pPr indent="-342900" lvl="0" marL="3429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Has many meanings in general</a:t>
            </a:r>
            <a:endParaRPr/>
          </a:p>
          <a:p>
            <a:pPr indent="-342900" lvl="1" marL="8001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How to come up with mathematical proofs</a:t>
            </a:r>
            <a:endParaRPr/>
          </a:p>
          <a:p>
            <a:pPr indent="-342900" lvl="1" marL="8001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Opposite of algorithmic</a:t>
            </a:r>
            <a:endParaRPr/>
          </a:p>
          <a:p>
            <a:pPr indent="-342900" lvl="1" marL="8001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Rules of thumb in expert systems</a:t>
            </a:r>
            <a:endParaRPr/>
          </a:p>
          <a:p>
            <a:pPr indent="-342900" lvl="1" marL="8001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Improve average case performance, e.g., in CSPs</a:t>
            </a:r>
            <a:endParaRPr/>
          </a:p>
          <a:p>
            <a:pPr indent="-342900" lvl="1" marL="8001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Algorithms that use low-order polynomial time (and come within a bound of the optimal solution)</a:t>
            </a:r>
            <a:endParaRPr/>
          </a:p>
          <a:p>
            <a:pPr indent="-342900" lvl="2" marL="12573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 from optimum</a:t>
            </a:r>
            <a:endParaRPr/>
          </a:p>
          <a:p>
            <a:pPr indent="-342900" lvl="2" marL="12573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 of cases</a:t>
            </a:r>
            <a:endParaRPr/>
          </a:p>
          <a:p>
            <a:pPr indent="-342900" lvl="2" marL="12573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“probably approximately correct”</a:t>
            </a:r>
            <a:endParaRPr/>
          </a:p>
          <a:p>
            <a:pPr indent="-342900" lvl="1" marL="8001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h(n) that estimates the remaining cost from a state n to a solution</a:t>
            </a:r>
            <a:endParaRPr/>
          </a:p>
          <a:p>
            <a:pPr indent="-342900" lvl="2" marL="1257300" marR="0" rtl="0" algn="l">
              <a:spcBef>
                <a:spcPts val="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We’ll assume that for all n, h(n) ≥ 0, and for all goal nodes n, h(n)=0.</a:t>
            </a:r>
            <a:endParaRPr/>
          </a:p>
        </p:txBody>
      </p:sp>
      <p:cxnSp>
        <p:nvCxnSpPr>
          <p:cNvPr id="92" name="Google Shape;92;p14"/>
          <p:cNvCxnSpPr/>
          <p:nvPr/>
        </p:nvCxnSpPr>
        <p:spPr>
          <a:xfrm>
            <a:off x="301625" y="5567363"/>
            <a:ext cx="442913" cy="7937"/>
          </a:xfrm>
          <a:prstGeom prst="straightConnector1">
            <a:avLst/>
          </a:prstGeom>
          <a:noFill/>
          <a:ln cap="flat" cmpd="sng" w="76200">
            <a:solidFill>
              <a:schemeClr val="accent1"/>
            </a:solidFill>
            <a:prstDash val="solid"/>
            <a:round/>
            <a:headEnd len="med" w="med" type="none"/>
            <a:tailEnd len="med" w="med" type="triangle"/>
          </a:ln>
        </p:spPr>
      </p:cxnSp>
      <p:sp>
        <p:nvSpPr>
          <p:cNvPr id="93" name="Google Shape;93;p14"/>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2"/>
          <p:cNvSpPr txBox="1"/>
          <p:nvPr>
            <p:ph type="title"/>
          </p:nvPr>
        </p:nvSpPr>
        <p:spPr>
          <a:xfrm>
            <a:off x="750888" y="2309813"/>
            <a:ext cx="7772400" cy="1362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chemeClr val="dk2"/>
                </a:solidFill>
                <a:latin typeface="Times New Roman"/>
                <a:ea typeface="Times New Roman"/>
                <a:cs typeface="Times New Roman"/>
                <a:sym typeface="Times New Roman"/>
              </a:rPr>
              <a:t>PATTERN DATABASES FOR HEURISTICS</a:t>
            </a:r>
            <a:endParaRPr b="1" i="0" sz="4000" u="none" cap="none" strike="noStrike">
              <a:solidFill>
                <a:schemeClr val="dk2"/>
              </a:solidFill>
              <a:latin typeface="Times New Roman"/>
              <a:ea typeface="Times New Roman"/>
              <a:cs typeface="Times New Roman"/>
              <a:sym typeface="Times New Roman"/>
            </a:endParaRPr>
          </a:p>
        </p:txBody>
      </p:sp>
      <p:sp>
        <p:nvSpPr>
          <p:cNvPr id="279" name="Google Shape;279;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[Culberson &amp; Schaeffer 1996; many improvements since; figures in this segment borrowed from others’ AI courses]</a:t>
            </a:r>
            <a:endParaRPr/>
          </a:p>
        </p:txBody>
      </p:sp>
      <p:sp>
        <p:nvSpPr>
          <p:cNvPr id="280" name="Google Shape;280;p32"/>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3"/>
          <p:cNvSpPr txBox="1"/>
          <p:nvPr>
            <p:ph type="title"/>
          </p:nvPr>
        </p:nvSpPr>
        <p:spPr>
          <a:xfrm>
            <a:off x="398463" y="296863"/>
            <a:ext cx="827405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dk2"/>
                </a:solidFill>
                <a:latin typeface="Times New Roman"/>
                <a:ea typeface="Times New Roman"/>
                <a:cs typeface="Times New Roman"/>
                <a:sym typeface="Times New Roman"/>
              </a:rPr>
              <a:t>Combining multiple pattern databases</a:t>
            </a:r>
            <a:endParaRPr/>
          </a:p>
        </p:txBody>
      </p:sp>
      <p:sp>
        <p:nvSpPr>
          <p:cNvPr id="286" name="Google Shape;286;p33"/>
          <p:cNvSpPr/>
          <p:nvPr/>
        </p:nvSpPr>
        <p:spPr>
          <a:xfrm>
            <a:off x="703263" y="5834063"/>
            <a:ext cx="5276850" cy="517525"/>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287" name="Google Shape;287;p33"/>
          <p:cNvSpPr txBox="1"/>
          <p:nvPr/>
        </p:nvSpPr>
        <p:spPr>
          <a:xfrm>
            <a:off x="782638" y="5899150"/>
            <a:ext cx="7593012"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Overall heuristic value is the maximum of these, that is, 31.</a:t>
            </a:r>
            <a:endParaRPr/>
          </a:p>
        </p:txBody>
      </p:sp>
      <p:grpSp>
        <p:nvGrpSpPr>
          <p:cNvPr id="288" name="Google Shape;288;p33"/>
          <p:cNvGrpSpPr/>
          <p:nvPr/>
        </p:nvGrpSpPr>
        <p:grpSpPr>
          <a:xfrm>
            <a:off x="539750" y="1331913"/>
            <a:ext cx="8297650" cy="5111750"/>
            <a:chOff x="539750" y="1331913"/>
            <a:chExt cx="8297650" cy="5111750"/>
          </a:xfrm>
        </p:grpSpPr>
        <p:pic>
          <p:nvPicPr>
            <p:cNvPr id="289" name="Google Shape;289;p33"/>
            <p:cNvPicPr preferRelativeResize="0"/>
            <p:nvPr/>
          </p:nvPicPr>
          <p:blipFill rotWithShape="1">
            <a:blip r:embed="rId3">
              <a:alphaModFix/>
            </a:blip>
            <a:srcRect b="0" l="0" r="0" t="0"/>
            <a:stretch/>
          </p:blipFill>
          <p:spPr>
            <a:xfrm>
              <a:off x="539750" y="1331913"/>
              <a:ext cx="8250238" cy="5111750"/>
            </a:xfrm>
            <a:prstGeom prst="rect">
              <a:avLst/>
            </a:prstGeom>
            <a:noFill/>
            <a:ln>
              <a:noFill/>
            </a:ln>
          </p:spPr>
        </p:pic>
        <p:sp>
          <p:nvSpPr>
            <p:cNvPr id="290" name="Google Shape;290;p33"/>
            <p:cNvSpPr txBox="1"/>
            <p:nvPr/>
          </p:nvSpPr>
          <p:spPr>
            <a:xfrm>
              <a:off x="5414400" y="4716375"/>
              <a:ext cx="34230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F0000"/>
                  </a:solidFill>
                  <a:latin typeface="Times New Roman"/>
                  <a:ea typeface="Times New Roman"/>
                  <a:cs typeface="Times New Roman"/>
                  <a:sym typeface="Times New Roman"/>
                </a:rPr>
                <a:t>(counting moves of all tiles)</a:t>
              </a:r>
              <a:endParaRPr sz="2000">
                <a:solidFill>
                  <a:srgbClr val="FF0000"/>
                </a:solidFill>
                <a:latin typeface="Times New Roman"/>
                <a:ea typeface="Times New Roman"/>
                <a:cs typeface="Times New Roman"/>
                <a:sym typeface="Times New Roman"/>
              </a:endParaRPr>
            </a:p>
          </p:txBody>
        </p:sp>
        <p:sp>
          <p:nvSpPr>
            <p:cNvPr id="291" name="Google Shape;291;p33"/>
            <p:cNvSpPr txBox="1"/>
            <p:nvPr/>
          </p:nvSpPr>
          <p:spPr>
            <a:xfrm>
              <a:off x="5414400" y="5229350"/>
              <a:ext cx="34230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7030A0"/>
                  </a:solidFill>
                  <a:latin typeface="Times New Roman"/>
                  <a:ea typeface="Times New Roman"/>
                  <a:cs typeface="Times New Roman"/>
                  <a:sym typeface="Times New Roman"/>
                </a:rPr>
                <a:t>(counting moves of all tiles)</a:t>
              </a:r>
              <a:endParaRPr sz="2000">
                <a:solidFill>
                  <a:srgbClr val="7030A0"/>
                </a:solidFill>
                <a:latin typeface="Times New Roman"/>
                <a:ea typeface="Times New Roman"/>
                <a:cs typeface="Times New Roman"/>
                <a:sym typeface="Times New Roman"/>
              </a:endParaRPr>
            </a:p>
          </p:txBody>
        </p:sp>
      </p:grpSp>
      <p:sp>
        <p:nvSpPr>
          <p:cNvPr id="292" name="Google Shape;292;p33"/>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4"/>
          <p:cNvSpPr txBox="1"/>
          <p:nvPr>
            <p:ph type="title"/>
          </p:nvPr>
        </p:nvSpPr>
        <p:spPr>
          <a:xfrm>
            <a:off x="700088" y="276225"/>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Additive pattern databases</a:t>
            </a:r>
            <a:endParaRPr/>
          </a:p>
        </p:txBody>
      </p:sp>
      <p:sp>
        <p:nvSpPr>
          <p:cNvPr id="298" name="Google Shape;298;p34"/>
          <p:cNvSpPr txBox="1"/>
          <p:nvPr>
            <p:ph idx="1" type="body"/>
          </p:nvPr>
        </p:nvSpPr>
        <p:spPr>
          <a:xfrm>
            <a:off x="643338" y="1384050"/>
            <a:ext cx="8119062"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Original pattern databases counted all moves (include moves of pieces not in the pattern) to get pattern pieces into their correct places</a:t>
            </a:r>
            <a:endParaRPr/>
          </a:p>
          <a:p>
            <a:pPr indent="-342900" lvl="0" marL="342900" marR="0" rtl="0" algn="l">
              <a:spcBef>
                <a:spcPts val="560"/>
              </a:spcBef>
              <a:spcAft>
                <a:spcPts val="0"/>
              </a:spcAft>
              <a:buClr>
                <a:schemeClr val="dk1"/>
              </a:buClr>
              <a:buSzPts val="2800"/>
              <a:buFont typeface="Times New Roman"/>
              <a:buChar char="•"/>
            </a:pPr>
            <a:r>
              <a:rPr b="0" i="1" lang="en-US" sz="2800" u="none" cap="none" strike="noStrike">
                <a:solidFill>
                  <a:schemeClr val="dk1"/>
                </a:solidFill>
                <a:latin typeface="Times New Roman"/>
                <a:ea typeface="Times New Roman"/>
                <a:cs typeface="Times New Roman"/>
                <a:sym typeface="Times New Roman"/>
              </a:rPr>
              <a:t>Additive pattern databases </a:t>
            </a:r>
            <a:r>
              <a:rPr b="0" i="0" lang="en-US" sz="2800" u="none" cap="none" strike="noStrike">
                <a:solidFill>
                  <a:schemeClr val="dk1"/>
                </a:solidFill>
                <a:latin typeface="Times New Roman"/>
                <a:ea typeface="Times New Roman"/>
                <a:cs typeface="Times New Roman"/>
                <a:sym typeface="Times New Roman"/>
              </a:rPr>
              <a:t>count only moves of the pieces belonging to the pattern and optimize that</a:t>
            </a:r>
            <a:endParaRPr b="0" i="0" sz="2800" u="none" cap="none" strike="noStrike">
              <a:solidFill>
                <a:schemeClr val="dk1"/>
              </a:solidFill>
              <a:latin typeface="Times New Roman"/>
              <a:ea typeface="Times New Roman"/>
              <a:cs typeface="Times New Roman"/>
              <a:sym typeface="Times New Roman"/>
            </a:endParaRPr>
          </a:p>
          <a:p>
            <a:pPr indent="-285750" lvl="1" marL="742950" marR="0" rtl="0" algn="l">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Manhattan distance is a special case where each piece is its own pattern</a:t>
            </a:r>
            <a:endParaRPr/>
          </a:p>
          <a:p>
            <a:pPr indent="-342900" lvl="0" marL="342900" marR="0" rtl="0" algn="l">
              <a:spcBef>
                <a:spcPts val="56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Then, can </a:t>
            </a:r>
            <a:r>
              <a:rPr b="0" i="1" lang="en-US" sz="2800" u="none" cap="none" strike="noStrike">
                <a:solidFill>
                  <a:schemeClr val="dk1"/>
                </a:solidFill>
                <a:latin typeface="Times New Roman"/>
                <a:ea typeface="Times New Roman"/>
                <a:cs typeface="Times New Roman"/>
                <a:sym typeface="Times New Roman"/>
              </a:rPr>
              <a:t>add</a:t>
            </a:r>
            <a:r>
              <a:rPr b="0" i="0" lang="en-US" sz="2800" u="none" cap="none" strike="noStrike">
                <a:solidFill>
                  <a:schemeClr val="dk1"/>
                </a:solidFill>
                <a:latin typeface="Times New Roman"/>
                <a:ea typeface="Times New Roman"/>
                <a:cs typeface="Times New Roman"/>
                <a:sym typeface="Times New Roman"/>
              </a:rPr>
              <a:t> the values of the different patterns instead of taking the </a:t>
            </a:r>
            <a:r>
              <a:rPr b="0" i="1" lang="en-US" sz="2800" u="none" cap="none" strike="noStrike">
                <a:solidFill>
                  <a:schemeClr val="dk1"/>
                </a:solidFill>
                <a:latin typeface="Times New Roman"/>
                <a:ea typeface="Times New Roman"/>
                <a:cs typeface="Times New Roman"/>
                <a:sym typeface="Times New Roman"/>
              </a:rPr>
              <a:t>max</a:t>
            </a:r>
            <a:endParaRPr/>
          </a:p>
          <a:p>
            <a:pPr indent="-285750" lvl="1" marL="742950" marR="0" rtl="0" algn="l">
              <a:spcBef>
                <a:spcPts val="480"/>
              </a:spcBef>
              <a:spcAft>
                <a:spcPts val="0"/>
              </a:spcAft>
              <a:buClr>
                <a:schemeClr val="dk1"/>
              </a:buClr>
              <a:buSzPts val="2400"/>
              <a:buFont typeface="Times New Roman"/>
              <a:buChar char="–"/>
            </a:pPr>
            <a:r>
              <a:rPr b="0" i="1" lang="en-US" sz="2400" u="none" cap="none" strike="noStrike">
                <a:solidFill>
                  <a:schemeClr val="dk1"/>
                </a:solidFill>
                <a:latin typeface="Times New Roman"/>
                <a:ea typeface="Times New Roman"/>
                <a:cs typeface="Times New Roman"/>
                <a:sym typeface="Times New Roman"/>
              </a:rPr>
              <a:t>Why? Because having other pieces on the board cannot reduce the number of pattern-piece moves that are needed  to get pattern pieces in their right places</a:t>
            </a:r>
            <a:endParaRPr b="0" i="1" sz="2400" u="none" cap="none" strike="noStrike">
              <a:solidFill>
                <a:schemeClr val="dk1"/>
              </a:solidFill>
              <a:latin typeface="Times New Roman"/>
              <a:ea typeface="Times New Roman"/>
              <a:cs typeface="Times New Roman"/>
              <a:sym typeface="Times New Roman"/>
            </a:endParaRPr>
          </a:p>
          <a:p>
            <a:pPr indent="-165100" lvl="0" marL="342900" marR="0" rtl="0" algn="l">
              <a:spcBef>
                <a:spcPts val="56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299" name="Google Shape;299;p34"/>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35"/>
          <p:cNvSpPr txBox="1"/>
          <p:nvPr>
            <p:ph type="title"/>
          </p:nvPr>
        </p:nvSpPr>
        <p:spPr>
          <a:xfrm>
            <a:off x="590817" y="121710"/>
            <a:ext cx="8080375"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Example: </a:t>
            </a:r>
            <a:r>
              <a:rPr b="0" i="0" lang="en-US" sz="4400" u="none" cap="none" strike="noStrike">
                <a:solidFill>
                  <a:srgbClr val="FF0000"/>
                </a:solidFill>
                <a:latin typeface="Times New Roman"/>
                <a:ea typeface="Times New Roman"/>
                <a:cs typeface="Times New Roman"/>
                <a:sym typeface="Times New Roman"/>
              </a:rPr>
              <a:t>7</a:t>
            </a:r>
            <a:r>
              <a:rPr b="0" i="0" lang="en-US" sz="4400" u="none" cap="none" strike="noStrike">
                <a:solidFill>
                  <a:schemeClr val="dk2"/>
                </a:solidFill>
                <a:latin typeface="Times New Roman"/>
                <a:ea typeface="Times New Roman"/>
                <a:cs typeface="Times New Roman"/>
                <a:sym typeface="Times New Roman"/>
              </a:rPr>
              <a:t>-</a:t>
            </a:r>
            <a:r>
              <a:rPr b="0" i="0" lang="en-US" sz="4400" u="none" cap="none" strike="noStrike">
                <a:solidFill>
                  <a:srgbClr val="00B0F0"/>
                </a:solidFill>
                <a:latin typeface="Times New Roman"/>
                <a:ea typeface="Times New Roman"/>
                <a:cs typeface="Times New Roman"/>
                <a:sym typeface="Times New Roman"/>
              </a:rPr>
              <a:t>8</a:t>
            </a:r>
            <a:r>
              <a:rPr b="0" i="0" lang="en-US" sz="4400" u="none" cap="none" strike="noStrike">
                <a:solidFill>
                  <a:schemeClr val="dk2"/>
                </a:solidFill>
                <a:latin typeface="Times New Roman"/>
                <a:ea typeface="Times New Roman"/>
                <a:cs typeface="Times New Roman"/>
                <a:sym typeface="Times New Roman"/>
              </a:rPr>
              <a:t> pattern database</a:t>
            </a:r>
            <a:endParaRPr/>
          </a:p>
        </p:txBody>
      </p:sp>
      <p:pic>
        <p:nvPicPr>
          <p:cNvPr id="305" name="Google Shape;305;p35"/>
          <p:cNvPicPr preferRelativeResize="0"/>
          <p:nvPr/>
        </p:nvPicPr>
        <p:blipFill rotWithShape="1">
          <a:blip r:embed="rId3">
            <a:alphaModFix/>
          </a:blip>
          <a:srcRect b="0" l="0" r="0" t="0"/>
          <a:stretch/>
        </p:blipFill>
        <p:spPr>
          <a:xfrm>
            <a:off x="754856" y="1354450"/>
            <a:ext cx="7634288" cy="4719638"/>
          </a:xfrm>
          <a:prstGeom prst="rect">
            <a:avLst/>
          </a:prstGeom>
          <a:noFill/>
          <a:ln>
            <a:noFill/>
          </a:ln>
        </p:spPr>
      </p:pic>
      <p:sp>
        <p:nvSpPr>
          <p:cNvPr id="306" name="Google Shape;306;p35"/>
          <p:cNvSpPr txBox="1"/>
          <p:nvPr/>
        </p:nvSpPr>
        <p:spPr>
          <a:xfrm>
            <a:off x="643787" y="1068618"/>
            <a:ext cx="785978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Times New Roman"/>
                <a:ea typeface="Times New Roman"/>
                <a:cs typeface="Times New Roman"/>
                <a:sym typeface="Times New Roman"/>
              </a:rPr>
              <a:t>Note: It doesn’t matter for correctness how one partitions the tiles into disjoint sets for the pattern database.</a:t>
            </a:r>
            <a:endParaRPr sz="1400">
              <a:solidFill>
                <a:schemeClr val="dk1"/>
              </a:solidFill>
              <a:latin typeface="Times New Roman"/>
              <a:ea typeface="Times New Roman"/>
              <a:cs typeface="Times New Roman"/>
              <a:sym typeface="Times New Roman"/>
            </a:endParaRPr>
          </a:p>
        </p:txBody>
      </p:sp>
      <p:sp>
        <p:nvSpPr>
          <p:cNvPr id="307" name="Google Shape;307;p35"/>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36"/>
          <p:cNvSpPr txBox="1"/>
          <p:nvPr>
            <p:ph type="title"/>
          </p:nvPr>
        </p:nvSpPr>
        <p:spPr>
          <a:xfrm>
            <a:off x="663575" y="392113"/>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Computing the heuristic value in an additive pattern database</a:t>
            </a:r>
            <a:endParaRPr/>
          </a:p>
        </p:txBody>
      </p:sp>
      <p:grpSp>
        <p:nvGrpSpPr>
          <p:cNvPr id="313" name="Google Shape;313;p36"/>
          <p:cNvGrpSpPr/>
          <p:nvPr/>
        </p:nvGrpSpPr>
        <p:grpSpPr>
          <a:xfrm>
            <a:off x="353080" y="1606043"/>
            <a:ext cx="8944219" cy="4581525"/>
            <a:chOff x="576263" y="1898650"/>
            <a:chExt cx="8720962" cy="4581525"/>
          </a:xfrm>
        </p:grpSpPr>
        <p:pic>
          <p:nvPicPr>
            <p:cNvPr id="314" name="Google Shape;314;p36"/>
            <p:cNvPicPr preferRelativeResize="0"/>
            <p:nvPr/>
          </p:nvPicPr>
          <p:blipFill rotWithShape="1">
            <a:blip r:embed="rId3">
              <a:alphaModFix/>
            </a:blip>
            <a:srcRect b="0" l="0" r="0" t="0"/>
            <a:stretch/>
          </p:blipFill>
          <p:spPr>
            <a:xfrm>
              <a:off x="576263" y="1898650"/>
              <a:ext cx="7718425" cy="4581525"/>
            </a:xfrm>
            <a:prstGeom prst="rect">
              <a:avLst/>
            </a:prstGeom>
            <a:noFill/>
            <a:ln>
              <a:noFill/>
            </a:ln>
          </p:spPr>
        </p:pic>
        <p:sp>
          <p:nvSpPr>
            <p:cNvPr id="315" name="Google Shape;315;p36"/>
            <p:cNvSpPr txBox="1"/>
            <p:nvPr/>
          </p:nvSpPr>
          <p:spPr>
            <a:xfrm>
              <a:off x="5190225" y="4860382"/>
              <a:ext cx="38427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F0000"/>
                  </a:solidFill>
                  <a:latin typeface="Times New Roman"/>
                  <a:ea typeface="Times New Roman"/>
                  <a:cs typeface="Times New Roman"/>
                  <a:sym typeface="Times New Roman"/>
                </a:rPr>
                <a:t>(counting only moves of red tiles)</a:t>
              </a:r>
              <a:endParaRPr sz="2000">
                <a:solidFill>
                  <a:srgbClr val="FF0000"/>
                </a:solidFill>
                <a:latin typeface="Times New Roman"/>
                <a:ea typeface="Times New Roman"/>
                <a:cs typeface="Times New Roman"/>
                <a:sym typeface="Times New Roman"/>
              </a:endParaRPr>
            </a:p>
          </p:txBody>
        </p:sp>
        <p:sp>
          <p:nvSpPr>
            <p:cNvPr id="316" name="Google Shape;316;p36"/>
            <p:cNvSpPr txBox="1"/>
            <p:nvPr/>
          </p:nvSpPr>
          <p:spPr>
            <a:xfrm>
              <a:off x="5259225" y="5413280"/>
              <a:ext cx="40380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7030A0"/>
                  </a:solidFill>
                  <a:latin typeface="Times New Roman"/>
                  <a:ea typeface="Times New Roman"/>
                  <a:cs typeface="Times New Roman"/>
                  <a:sym typeface="Times New Roman"/>
                </a:rPr>
                <a:t>(counting only moves of blue tiles)</a:t>
              </a:r>
              <a:endParaRPr sz="2000">
                <a:solidFill>
                  <a:srgbClr val="7030A0"/>
                </a:solidFill>
                <a:latin typeface="Times New Roman"/>
                <a:ea typeface="Times New Roman"/>
                <a:cs typeface="Times New Roman"/>
                <a:sym typeface="Times New Roman"/>
              </a:endParaRPr>
            </a:p>
          </p:txBody>
        </p:sp>
      </p:grpSp>
      <p:sp>
        <p:nvSpPr>
          <p:cNvPr id="317" name="Google Shape;317;p36"/>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37"/>
          <p:cNvSpPr txBox="1"/>
          <p:nvPr>
            <p:ph type="title"/>
          </p:nvPr>
        </p:nvSpPr>
        <p:spPr>
          <a:xfrm>
            <a:off x="688975" y="341313"/>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Performance</a:t>
            </a:r>
            <a:endParaRPr/>
          </a:p>
        </p:txBody>
      </p:sp>
      <p:pic>
        <p:nvPicPr>
          <p:cNvPr id="323" name="Google Shape;323;p37"/>
          <p:cNvPicPr preferRelativeResize="0"/>
          <p:nvPr/>
        </p:nvPicPr>
        <p:blipFill rotWithShape="1">
          <a:blip r:embed="rId3">
            <a:alphaModFix/>
          </a:blip>
          <a:srcRect b="0" l="0" r="0" t="0"/>
          <a:stretch/>
        </p:blipFill>
        <p:spPr>
          <a:xfrm>
            <a:off x="527050" y="1825625"/>
            <a:ext cx="7934325" cy="4271963"/>
          </a:xfrm>
          <a:prstGeom prst="rect">
            <a:avLst/>
          </a:prstGeom>
          <a:noFill/>
          <a:ln>
            <a:noFill/>
          </a:ln>
        </p:spPr>
      </p:pic>
      <p:sp>
        <p:nvSpPr>
          <p:cNvPr id="324" name="Google Shape;324;p37"/>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3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1" lang="en-US" sz="4400" u="none" cap="none" strike="noStrike">
                <a:solidFill>
                  <a:schemeClr val="dk2"/>
                </a:solidFill>
                <a:latin typeface="Times New Roman"/>
                <a:ea typeface="Times New Roman"/>
                <a:cs typeface="Times New Roman"/>
                <a:sym typeface="Times New Roman"/>
              </a:rPr>
              <a:t>Dynamic</a:t>
            </a:r>
            <a:r>
              <a:rPr b="0" i="0" lang="en-US" sz="4400" u="none" cap="none" strike="noStrike">
                <a:solidFill>
                  <a:schemeClr val="dk2"/>
                </a:solidFill>
                <a:latin typeface="Times New Roman"/>
                <a:ea typeface="Times New Roman"/>
                <a:cs typeface="Times New Roman"/>
                <a:sym typeface="Times New Roman"/>
              </a:rPr>
              <a:t> pattern databases</a:t>
            </a:r>
            <a:endParaRPr b="0" i="0" sz="4400" u="none" cap="none" strike="noStrike">
              <a:solidFill>
                <a:schemeClr val="dk2"/>
              </a:solidFill>
              <a:latin typeface="Times New Roman"/>
              <a:ea typeface="Times New Roman"/>
              <a:cs typeface="Times New Roman"/>
              <a:sym typeface="Times New Roman"/>
            </a:endParaRPr>
          </a:p>
        </p:txBody>
      </p:sp>
      <p:sp>
        <p:nvSpPr>
          <p:cNvPr id="330" name="Google Shape;330;p38"/>
          <p:cNvSpPr txBox="1"/>
          <p:nvPr>
            <p:ph idx="1" type="body"/>
          </p:nvPr>
        </p:nvSpPr>
        <p:spPr>
          <a:xfrm>
            <a:off x="685800" y="1981200"/>
            <a:ext cx="76302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In the database generation phase, use multiple different partitions of the tiles.</a:t>
            </a:r>
            <a:endParaRPr/>
          </a:p>
          <a:p>
            <a:pPr indent="-342900" lvl="0" marL="342900" marR="0" rtl="0" algn="l">
              <a:spcBef>
                <a:spcPts val="64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In the search phase, in any given search state that is reached, when computing the h-value, try different partitions and pick  one that gives the highest h-value.</a:t>
            </a:r>
            <a:endParaRPr/>
          </a:p>
        </p:txBody>
      </p:sp>
      <p:sp>
        <p:nvSpPr>
          <p:cNvPr id="331" name="Google Shape;331;p38"/>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3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General template for pattern databases for any application</a:t>
            </a:r>
            <a:endParaRPr b="0" i="0" sz="4400" u="none" cap="none" strike="noStrike">
              <a:solidFill>
                <a:schemeClr val="dk2"/>
              </a:solidFill>
              <a:latin typeface="Times New Roman"/>
              <a:ea typeface="Times New Roman"/>
              <a:cs typeface="Times New Roman"/>
              <a:sym typeface="Times New Roman"/>
            </a:endParaRPr>
          </a:p>
        </p:txBody>
      </p:sp>
      <p:sp>
        <p:nvSpPr>
          <p:cNvPr id="337" name="Google Shape;337;p39"/>
          <p:cNvSpPr txBox="1"/>
          <p:nvPr>
            <p:ph idx="1" type="body"/>
          </p:nvPr>
        </p:nvSpPr>
        <p:spPr>
          <a:xfrm>
            <a:off x="685800" y="2088000"/>
            <a:ext cx="7772400" cy="40080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A pattern is an assignment of values to a subset of the variables in the problem</a:t>
            </a:r>
            <a:endParaRPr/>
          </a:p>
          <a:p>
            <a:pPr indent="-342900" lvl="0" marL="342900" marR="0" rtl="0" algn="l">
              <a:spcBef>
                <a:spcPts val="64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The database is built via a breadth-first search backward from the goal until each pattern has been observed at least once</a:t>
            </a:r>
            <a:endParaRPr/>
          </a:p>
          <a:p>
            <a:pPr indent="-342900" lvl="0" marL="342900" marR="0" rtl="0" algn="l">
              <a:spcBef>
                <a:spcPts val="64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(Need to make sure that one move does not help variables in multiple patterns; otherwise cannot add in that part.)</a:t>
            </a:r>
            <a:endParaRPr b="0" i="0" sz="3200" u="none" cap="none" strike="noStrike">
              <a:solidFill>
                <a:schemeClr val="dk1"/>
              </a:solidFill>
              <a:latin typeface="Times New Roman"/>
              <a:ea typeface="Times New Roman"/>
              <a:cs typeface="Times New Roman"/>
              <a:sym typeface="Times New Roman"/>
            </a:endParaRPr>
          </a:p>
        </p:txBody>
      </p:sp>
      <p:sp>
        <p:nvSpPr>
          <p:cNvPr id="338" name="Google Shape;338;p39"/>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4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Memory-bounded search algorithms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1"/>
          <p:cNvSpPr txBox="1"/>
          <p:nvPr>
            <p:ph type="title"/>
          </p:nvPr>
        </p:nvSpPr>
        <p:spPr>
          <a:xfrm>
            <a:off x="685800" y="76200"/>
            <a:ext cx="7772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Iterative Deepening A* (IDA*) </a:t>
            </a:r>
            <a:endParaRPr/>
          </a:p>
        </p:txBody>
      </p:sp>
      <p:sp>
        <p:nvSpPr>
          <p:cNvPr id="349" name="Google Shape;349;p41"/>
          <p:cNvSpPr txBox="1"/>
          <p:nvPr/>
        </p:nvSpPr>
        <p:spPr>
          <a:xfrm>
            <a:off x="685800" y="796925"/>
            <a:ext cx="7772400" cy="53594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function</a:t>
            </a:r>
            <a:r>
              <a:rPr lang="en-US" sz="1500">
                <a:solidFill>
                  <a:schemeClr val="dk1"/>
                </a:solidFill>
                <a:latin typeface="Times New Roman"/>
                <a:ea typeface="Times New Roman"/>
                <a:cs typeface="Times New Roman"/>
                <a:sym typeface="Times New Roman"/>
              </a:rPr>
              <a:t> IDA*(</a:t>
            </a:r>
            <a:r>
              <a:rPr i="1" lang="en-US" sz="1500">
                <a:solidFill>
                  <a:schemeClr val="dk1"/>
                </a:solidFill>
                <a:latin typeface="Times New Roman"/>
                <a:ea typeface="Times New Roman"/>
                <a:cs typeface="Times New Roman"/>
                <a:sym typeface="Times New Roman"/>
              </a:rPr>
              <a:t>problem</a:t>
            </a: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returns</a:t>
            </a:r>
            <a:r>
              <a:rPr lang="en-US" sz="1500">
                <a:solidFill>
                  <a:schemeClr val="dk1"/>
                </a:solidFill>
                <a:latin typeface="Times New Roman"/>
                <a:ea typeface="Times New Roman"/>
                <a:cs typeface="Times New Roman"/>
                <a:sym typeface="Times New Roman"/>
              </a:rPr>
              <a:t> a solution sequence</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inputs</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problem</a:t>
            </a:r>
            <a:r>
              <a:rPr lang="en-US" sz="1500">
                <a:solidFill>
                  <a:schemeClr val="dk1"/>
                </a:solidFill>
                <a:latin typeface="Times New Roman"/>
                <a:ea typeface="Times New Roman"/>
                <a:cs typeface="Times New Roman"/>
                <a:sym typeface="Times New Roman"/>
              </a:rPr>
              <a:t>, a problem</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static</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f-limit</a:t>
            </a:r>
            <a:r>
              <a:rPr lang="en-US" sz="1500">
                <a:solidFill>
                  <a:schemeClr val="dk1"/>
                </a:solidFill>
                <a:latin typeface="Times New Roman"/>
                <a:ea typeface="Times New Roman"/>
                <a:cs typeface="Times New Roman"/>
                <a:sym typeface="Times New Roman"/>
              </a:rPr>
              <a:t>, the current </a:t>
            </a:r>
            <a:r>
              <a:rPr i="1" lang="en-US" sz="1500">
                <a:solidFill>
                  <a:schemeClr val="dk1"/>
                </a:solidFill>
                <a:latin typeface="Times New Roman"/>
                <a:ea typeface="Times New Roman"/>
                <a:cs typeface="Times New Roman"/>
                <a:sym typeface="Times New Roman"/>
              </a:rPr>
              <a:t>f</a:t>
            </a:r>
            <a:r>
              <a:rPr lang="en-US" sz="1500">
                <a:solidFill>
                  <a:schemeClr val="dk1"/>
                </a:solidFill>
                <a:latin typeface="Times New Roman"/>
                <a:ea typeface="Times New Roman"/>
                <a:cs typeface="Times New Roman"/>
                <a:sym typeface="Times New Roman"/>
              </a:rPr>
              <a:t>-COST limit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root</a:t>
            </a:r>
            <a:r>
              <a:rPr lang="en-US" sz="1500">
                <a:solidFill>
                  <a:schemeClr val="dk1"/>
                </a:solidFill>
                <a:latin typeface="Times New Roman"/>
                <a:ea typeface="Times New Roman"/>
                <a:cs typeface="Times New Roman"/>
                <a:sym typeface="Times New Roman"/>
              </a:rPr>
              <a:t>, a node</a:t>
            </a:r>
            <a:endParaRPr/>
          </a:p>
          <a:p>
            <a:pPr indent="0" lvl="0" marL="0" marR="0" rtl="0" algn="l">
              <a:spcBef>
                <a:spcPts val="0"/>
              </a:spcBef>
              <a:spcAft>
                <a:spcPts val="0"/>
              </a:spcAft>
              <a:buClr>
                <a:schemeClr val="dk1"/>
              </a:buClr>
              <a:buSzPts val="1000"/>
              <a:buFont typeface="Times New Roman"/>
              <a:buNone/>
            </a:pPr>
            <a:r>
              <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root</a:t>
            </a:r>
            <a:r>
              <a:rPr lang="en-US" sz="1500">
                <a:solidFill>
                  <a:schemeClr val="dk1"/>
                </a:solidFill>
                <a:latin typeface="Times New Roman"/>
                <a:ea typeface="Times New Roman"/>
                <a:cs typeface="Times New Roman"/>
                <a:sym typeface="Times New Roman"/>
              </a:rPr>
              <a:t> ← MAKE-NODE(INITIAL-STATE[</a:t>
            </a:r>
            <a:r>
              <a:rPr i="1" lang="en-US" sz="1500">
                <a:solidFill>
                  <a:schemeClr val="dk1"/>
                </a:solidFill>
                <a:latin typeface="Times New Roman"/>
                <a:ea typeface="Times New Roman"/>
                <a:cs typeface="Times New Roman"/>
                <a:sym typeface="Times New Roman"/>
              </a:rPr>
              <a:t>problem</a:t>
            </a:r>
            <a:r>
              <a:rPr lang="en-US" sz="15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f-limit</a:t>
            </a:r>
            <a:r>
              <a:rPr lang="en-US" sz="1500">
                <a:solidFill>
                  <a:schemeClr val="dk1"/>
                </a:solidFill>
                <a:latin typeface="Times New Roman"/>
                <a:ea typeface="Times New Roman"/>
                <a:cs typeface="Times New Roman"/>
                <a:sym typeface="Times New Roman"/>
              </a:rPr>
              <a:t> ← </a:t>
            </a:r>
            <a:r>
              <a:rPr i="1" lang="en-US" sz="1500">
                <a:solidFill>
                  <a:schemeClr val="dk1"/>
                </a:solidFill>
                <a:latin typeface="Times New Roman"/>
                <a:ea typeface="Times New Roman"/>
                <a:cs typeface="Times New Roman"/>
                <a:sym typeface="Times New Roman"/>
              </a:rPr>
              <a:t>f</a:t>
            </a:r>
            <a:r>
              <a:rPr lang="en-US" sz="1500">
                <a:solidFill>
                  <a:schemeClr val="dk1"/>
                </a:solidFill>
                <a:latin typeface="Times New Roman"/>
                <a:ea typeface="Times New Roman"/>
                <a:cs typeface="Times New Roman"/>
                <a:sym typeface="Times New Roman"/>
              </a:rPr>
              <a:t>-COST(</a:t>
            </a:r>
            <a:r>
              <a:rPr i="1" lang="en-US" sz="1500">
                <a:solidFill>
                  <a:schemeClr val="dk1"/>
                </a:solidFill>
                <a:latin typeface="Times New Roman"/>
                <a:ea typeface="Times New Roman"/>
                <a:cs typeface="Times New Roman"/>
                <a:sym typeface="Times New Roman"/>
              </a:rPr>
              <a:t>root</a:t>
            </a:r>
            <a:r>
              <a:rPr lang="en-US" sz="15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loop do</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solution, f-limit</a:t>
            </a:r>
            <a:r>
              <a:rPr lang="en-US" sz="1500">
                <a:solidFill>
                  <a:schemeClr val="dk1"/>
                </a:solidFill>
                <a:latin typeface="Times New Roman"/>
                <a:ea typeface="Times New Roman"/>
                <a:cs typeface="Times New Roman"/>
                <a:sym typeface="Times New Roman"/>
              </a:rPr>
              <a:t> ← DFS-CONTOUR(</a:t>
            </a:r>
            <a:r>
              <a:rPr i="1" lang="en-US" sz="1500">
                <a:solidFill>
                  <a:schemeClr val="dk1"/>
                </a:solidFill>
                <a:latin typeface="Times New Roman"/>
                <a:ea typeface="Times New Roman"/>
                <a:cs typeface="Times New Roman"/>
                <a:sym typeface="Times New Roman"/>
              </a:rPr>
              <a:t>root,f-limit</a:t>
            </a:r>
            <a:r>
              <a:rPr lang="en-US" sz="15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if</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solution</a:t>
            </a:r>
            <a:r>
              <a:rPr lang="en-US" sz="1500">
                <a:solidFill>
                  <a:schemeClr val="dk1"/>
                </a:solidFill>
                <a:latin typeface="Times New Roman"/>
                <a:ea typeface="Times New Roman"/>
                <a:cs typeface="Times New Roman"/>
                <a:sym typeface="Times New Roman"/>
              </a:rPr>
              <a:t> is non-null </a:t>
            </a:r>
            <a:r>
              <a:rPr b="1" lang="en-US" sz="1500">
                <a:solidFill>
                  <a:schemeClr val="dk1"/>
                </a:solidFill>
                <a:latin typeface="Times New Roman"/>
                <a:ea typeface="Times New Roman"/>
                <a:cs typeface="Times New Roman"/>
                <a:sym typeface="Times New Roman"/>
              </a:rPr>
              <a:t>then return</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solution</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if</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f-limit</a:t>
            </a:r>
            <a:r>
              <a:rPr lang="en-US" sz="1500">
                <a:solidFill>
                  <a:schemeClr val="dk1"/>
                </a:solidFill>
                <a:latin typeface="Times New Roman"/>
                <a:ea typeface="Times New Roman"/>
                <a:cs typeface="Times New Roman"/>
                <a:sym typeface="Times New Roman"/>
              </a:rPr>
              <a:t> = ∞ </a:t>
            </a:r>
            <a:r>
              <a:rPr b="1" lang="en-US" sz="1500">
                <a:solidFill>
                  <a:schemeClr val="dk1"/>
                </a:solidFill>
                <a:latin typeface="Times New Roman"/>
                <a:ea typeface="Times New Roman"/>
                <a:cs typeface="Times New Roman"/>
                <a:sym typeface="Times New Roman"/>
              </a:rPr>
              <a:t>then return</a:t>
            </a:r>
            <a:r>
              <a:rPr lang="en-US" sz="1500">
                <a:solidFill>
                  <a:schemeClr val="dk1"/>
                </a:solidFill>
                <a:latin typeface="Times New Roman"/>
                <a:ea typeface="Times New Roman"/>
                <a:cs typeface="Times New Roman"/>
                <a:sym typeface="Times New Roman"/>
              </a:rPr>
              <a:t> failure; </a:t>
            </a:r>
            <a:r>
              <a:rPr b="1" lang="en-US" sz="1500">
                <a:solidFill>
                  <a:schemeClr val="dk1"/>
                </a:solidFill>
                <a:latin typeface="Times New Roman"/>
                <a:ea typeface="Times New Roman"/>
                <a:cs typeface="Times New Roman"/>
                <a:sym typeface="Times New Roman"/>
              </a:rPr>
              <a:t>end</a:t>
            </a:r>
            <a:endParaRPr/>
          </a:p>
          <a:p>
            <a:pPr indent="0" lvl="0" marL="0" marR="0" rtl="0" algn="l">
              <a:spcBef>
                <a:spcPts val="0"/>
              </a:spcBef>
              <a:spcAft>
                <a:spcPts val="0"/>
              </a:spcAft>
              <a:buClr>
                <a:schemeClr val="dk1"/>
              </a:buClr>
              <a:buSzPts val="1000"/>
              <a:buFont typeface="Times New Roman"/>
              <a:buNone/>
            </a:pPr>
            <a:r>
              <a:t/>
            </a:r>
            <a:endParaRPr b="1"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function</a:t>
            </a:r>
            <a:r>
              <a:rPr lang="en-US" sz="1500">
                <a:solidFill>
                  <a:schemeClr val="dk1"/>
                </a:solidFill>
                <a:latin typeface="Times New Roman"/>
                <a:ea typeface="Times New Roman"/>
                <a:cs typeface="Times New Roman"/>
                <a:sym typeface="Times New Roman"/>
              </a:rPr>
              <a:t> DFS-CONTOUR(</a:t>
            </a:r>
            <a:r>
              <a:rPr i="1" lang="en-US" sz="1500">
                <a:solidFill>
                  <a:schemeClr val="dk1"/>
                </a:solidFill>
                <a:latin typeface="Times New Roman"/>
                <a:ea typeface="Times New Roman"/>
                <a:cs typeface="Times New Roman"/>
                <a:sym typeface="Times New Roman"/>
              </a:rPr>
              <a:t>node,f-limit</a:t>
            </a:r>
            <a:r>
              <a:rPr lang="en-US" sz="1500">
                <a:solidFill>
                  <a:schemeClr val="dk1"/>
                </a:solidFill>
                <a:latin typeface="Times New Roman"/>
                <a:ea typeface="Times New Roman"/>
                <a:cs typeface="Times New Roman"/>
                <a:sym typeface="Times New Roman"/>
              </a:rPr>
              <a:t>) returns a solution sequence and a new </a:t>
            </a:r>
            <a:r>
              <a:rPr i="1" lang="en-US" sz="1500">
                <a:solidFill>
                  <a:schemeClr val="dk1"/>
                </a:solidFill>
                <a:latin typeface="Times New Roman"/>
                <a:ea typeface="Times New Roman"/>
                <a:cs typeface="Times New Roman"/>
                <a:sym typeface="Times New Roman"/>
              </a:rPr>
              <a:t>f</a:t>
            </a:r>
            <a:r>
              <a:rPr lang="en-US" sz="1500">
                <a:solidFill>
                  <a:schemeClr val="dk1"/>
                </a:solidFill>
                <a:latin typeface="Times New Roman"/>
                <a:ea typeface="Times New Roman"/>
                <a:cs typeface="Times New Roman"/>
                <a:sym typeface="Times New Roman"/>
              </a:rPr>
              <a:t>-COST limit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inputs</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node</a:t>
            </a:r>
            <a:r>
              <a:rPr lang="en-US" sz="1500">
                <a:solidFill>
                  <a:schemeClr val="dk1"/>
                </a:solidFill>
                <a:latin typeface="Times New Roman"/>
                <a:ea typeface="Times New Roman"/>
                <a:cs typeface="Times New Roman"/>
                <a:sym typeface="Times New Roman"/>
              </a:rPr>
              <a:t>, a node</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f-limit</a:t>
            </a:r>
            <a:r>
              <a:rPr lang="en-US" sz="1500">
                <a:solidFill>
                  <a:schemeClr val="dk1"/>
                </a:solidFill>
                <a:latin typeface="Times New Roman"/>
                <a:ea typeface="Times New Roman"/>
                <a:cs typeface="Times New Roman"/>
                <a:sym typeface="Times New Roman"/>
              </a:rPr>
              <a:t>, the current </a:t>
            </a:r>
            <a:r>
              <a:rPr i="1" lang="en-US" sz="1500">
                <a:solidFill>
                  <a:schemeClr val="dk1"/>
                </a:solidFill>
                <a:latin typeface="Times New Roman"/>
                <a:ea typeface="Times New Roman"/>
                <a:cs typeface="Times New Roman"/>
                <a:sym typeface="Times New Roman"/>
              </a:rPr>
              <a:t>f</a:t>
            </a:r>
            <a:r>
              <a:rPr lang="en-US" sz="1500">
                <a:solidFill>
                  <a:schemeClr val="dk1"/>
                </a:solidFill>
                <a:latin typeface="Times New Roman"/>
                <a:ea typeface="Times New Roman"/>
                <a:cs typeface="Times New Roman"/>
                <a:sym typeface="Times New Roman"/>
              </a:rPr>
              <a:t>-COST limit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static</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next-f</a:t>
            </a:r>
            <a:r>
              <a:rPr lang="en-US" sz="1500">
                <a:solidFill>
                  <a:schemeClr val="dk1"/>
                </a:solidFill>
                <a:latin typeface="Times New Roman"/>
                <a:ea typeface="Times New Roman"/>
                <a:cs typeface="Times New Roman"/>
                <a:sym typeface="Times New Roman"/>
              </a:rPr>
              <a:t>, the </a:t>
            </a:r>
            <a:r>
              <a:rPr i="1" lang="en-US" sz="1500">
                <a:solidFill>
                  <a:schemeClr val="dk1"/>
                </a:solidFill>
                <a:latin typeface="Times New Roman"/>
                <a:ea typeface="Times New Roman"/>
                <a:cs typeface="Times New Roman"/>
                <a:sym typeface="Times New Roman"/>
              </a:rPr>
              <a:t>f</a:t>
            </a:r>
            <a:r>
              <a:rPr lang="en-US" sz="1500">
                <a:solidFill>
                  <a:schemeClr val="dk1"/>
                </a:solidFill>
                <a:latin typeface="Times New Roman"/>
                <a:ea typeface="Times New Roman"/>
                <a:cs typeface="Times New Roman"/>
                <a:sym typeface="Times New Roman"/>
              </a:rPr>
              <a:t>-COST limit for the next contour, initially ∞</a:t>
            </a:r>
            <a:endParaRPr/>
          </a:p>
          <a:p>
            <a:pPr indent="0" lvl="0" marL="0" marR="0" rtl="0" algn="l">
              <a:spcBef>
                <a:spcPts val="0"/>
              </a:spcBef>
              <a:spcAft>
                <a:spcPts val="0"/>
              </a:spcAft>
              <a:buClr>
                <a:schemeClr val="dk1"/>
              </a:buClr>
              <a:buSzPts val="1000"/>
              <a:buFont typeface="Times New Roman"/>
              <a:buNone/>
            </a:pPr>
            <a:r>
              <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if</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f</a:t>
            </a:r>
            <a:r>
              <a:rPr lang="en-US" sz="1500">
                <a:solidFill>
                  <a:schemeClr val="dk1"/>
                </a:solidFill>
                <a:latin typeface="Times New Roman"/>
                <a:ea typeface="Times New Roman"/>
                <a:cs typeface="Times New Roman"/>
                <a:sym typeface="Times New Roman"/>
              </a:rPr>
              <a:t>-COST[</a:t>
            </a:r>
            <a:r>
              <a:rPr i="1" lang="en-US" sz="1500">
                <a:solidFill>
                  <a:schemeClr val="dk1"/>
                </a:solidFill>
                <a:latin typeface="Times New Roman"/>
                <a:ea typeface="Times New Roman"/>
                <a:cs typeface="Times New Roman"/>
                <a:sym typeface="Times New Roman"/>
              </a:rPr>
              <a:t>node</a:t>
            </a:r>
            <a:r>
              <a:rPr lang="en-US" sz="1500">
                <a:solidFill>
                  <a:schemeClr val="dk1"/>
                </a:solidFill>
                <a:latin typeface="Times New Roman"/>
                <a:ea typeface="Times New Roman"/>
                <a:cs typeface="Times New Roman"/>
                <a:sym typeface="Times New Roman"/>
              </a:rPr>
              <a:t>] &gt; </a:t>
            </a:r>
            <a:r>
              <a:rPr i="1" lang="en-US" sz="1500">
                <a:solidFill>
                  <a:schemeClr val="dk1"/>
                </a:solidFill>
                <a:latin typeface="Times New Roman"/>
                <a:ea typeface="Times New Roman"/>
                <a:cs typeface="Times New Roman"/>
                <a:sym typeface="Times New Roman"/>
              </a:rPr>
              <a:t>f-limit</a:t>
            </a: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then return</a:t>
            </a:r>
            <a:r>
              <a:rPr lang="en-US" sz="1500">
                <a:solidFill>
                  <a:schemeClr val="dk1"/>
                </a:solidFill>
                <a:latin typeface="Times New Roman"/>
                <a:ea typeface="Times New Roman"/>
                <a:cs typeface="Times New Roman"/>
                <a:sym typeface="Times New Roman"/>
              </a:rPr>
              <a:t> null, </a:t>
            </a:r>
            <a:r>
              <a:rPr i="1" lang="en-US" sz="1500">
                <a:solidFill>
                  <a:schemeClr val="dk1"/>
                </a:solidFill>
                <a:latin typeface="Times New Roman"/>
                <a:ea typeface="Times New Roman"/>
                <a:cs typeface="Times New Roman"/>
                <a:sym typeface="Times New Roman"/>
              </a:rPr>
              <a:t>f</a:t>
            </a:r>
            <a:r>
              <a:rPr lang="en-US" sz="1500">
                <a:solidFill>
                  <a:schemeClr val="dk1"/>
                </a:solidFill>
                <a:latin typeface="Times New Roman"/>
                <a:ea typeface="Times New Roman"/>
                <a:cs typeface="Times New Roman"/>
                <a:sym typeface="Times New Roman"/>
              </a:rPr>
              <a:t>-COST[</a:t>
            </a:r>
            <a:r>
              <a:rPr i="1" lang="en-US" sz="1500">
                <a:solidFill>
                  <a:schemeClr val="dk1"/>
                </a:solidFill>
                <a:latin typeface="Times New Roman"/>
                <a:ea typeface="Times New Roman"/>
                <a:cs typeface="Times New Roman"/>
                <a:sym typeface="Times New Roman"/>
              </a:rPr>
              <a:t>node</a:t>
            </a:r>
            <a:r>
              <a:rPr lang="en-US" sz="15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if</a:t>
            </a:r>
            <a:r>
              <a:rPr lang="en-US" sz="1500">
                <a:solidFill>
                  <a:schemeClr val="dk1"/>
                </a:solidFill>
                <a:latin typeface="Times New Roman"/>
                <a:ea typeface="Times New Roman"/>
                <a:cs typeface="Times New Roman"/>
                <a:sym typeface="Times New Roman"/>
              </a:rPr>
              <a:t> GOAL-TEST[</a:t>
            </a:r>
            <a:r>
              <a:rPr i="1" lang="en-US" sz="1500">
                <a:solidFill>
                  <a:schemeClr val="dk1"/>
                </a:solidFill>
                <a:latin typeface="Times New Roman"/>
                <a:ea typeface="Times New Roman"/>
                <a:cs typeface="Times New Roman"/>
                <a:sym typeface="Times New Roman"/>
              </a:rPr>
              <a:t>problem</a:t>
            </a:r>
            <a:r>
              <a:rPr lang="en-US" sz="1500">
                <a:solidFill>
                  <a:schemeClr val="dk1"/>
                </a:solidFill>
                <a:latin typeface="Times New Roman"/>
                <a:ea typeface="Times New Roman"/>
                <a:cs typeface="Times New Roman"/>
                <a:sym typeface="Times New Roman"/>
              </a:rPr>
              <a:t>](STATE[</a:t>
            </a:r>
            <a:r>
              <a:rPr i="1" lang="en-US" sz="1500">
                <a:solidFill>
                  <a:schemeClr val="dk1"/>
                </a:solidFill>
                <a:latin typeface="Times New Roman"/>
                <a:ea typeface="Times New Roman"/>
                <a:cs typeface="Times New Roman"/>
                <a:sym typeface="Times New Roman"/>
              </a:rPr>
              <a:t>node</a:t>
            </a: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then return</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node, f-limit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for each</a:t>
            </a:r>
            <a:r>
              <a:rPr lang="en-US" sz="1500">
                <a:solidFill>
                  <a:schemeClr val="dk1"/>
                </a:solidFill>
                <a:latin typeface="Times New Roman"/>
                <a:ea typeface="Times New Roman"/>
                <a:cs typeface="Times New Roman"/>
                <a:sym typeface="Times New Roman"/>
              </a:rPr>
              <a:t> node </a:t>
            </a:r>
            <a:r>
              <a:rPr i="1" lang="en-US" sz="1500">
                <a:solidFill>
                  <a:schemeClr val="dk1"/>
                </a:solidFill>
                <a:latin typeface="Times New Roman"/>
                <a:ea typeface="Times New Roman"/>
                <a:cs typeface="Times New Roman"/>
                <a:sym typeface="Times New Roman"/>
              </a:rPr>
              <a:t>s</a:t>
            </a:r>
            <a:r>
              <a:rPr lang="en-US" sz="1500">
                <a:solidFill>
                  <a:schemeClr val="dk1"/>
                </a:solidFill>
                <a:latin typeface="Times New Roman"/>
                <a:ea typeface="Times New Roman"/>
                <a:cs typeface="Times New Roman"/>
                <a:sym typeface="Times New Roman"/>
              </a:rPr>
              <a:t> in SUCCESSOR(</a:t>
            </a:r>
            <a:r>
              <a:rPr i="1" lang="en-US" sz="1500">
                <a:solidFill>
                  <a:schemeClr val="dk1"/>
                </a:solidFill>
                <a:latin typeface="Times New Roman"/>
                <a:ea typeface="Times New Roman"/>
                <a:cs typeface="Times New Roman"/>
                <a:sym typeface="Times New Roman"/>
              </a:rPr>
              <a:t>node</a:t>
            </a:r>
            <a:r>
              <a:rPr lang="en-US" sz="1500">
                <a:solidFill>
                  <a:schemeClr val="dk1"/>
                </a:solidFill>
                <a:latin typeface="Times New Roman"/>
                <a:ea typeface="Times New Roman"/>
                <a:cs typeface="Times New Roman"/>
                <a:sym typeface="Times New Roman"/>
              </a:rPr>
              <a:t>) do</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solution, new-f</a:t>
            </a:r>
            <a:r>
              <a:rPr lang="en-US" sz="1500">
                <a:solidFill>
                  <a:schemeClr val="dk1"/>
                </a:solidFill>
                <a:latin typeface="Times New Roman"/>
                <a:ea typeface="Times New Roman"/>
                <a:cs typeface="Times New Roman"/>
                <a:sym typeface="Times New Roman"/>
              </a:rPr>
              <a:t> ← DFS-CONTOUR(</a:t>
            </a:r>
            <a:r>
              <a:rPr i="1" lang="en-US" sz="1500">
                <a:solidFill>
                  <a:schemeClr val="dk1"/>
                </a:solidFill>
                <a:latin typeface="Times New Roman"/>
                <a:ea typeface="Times New Roman"/>
                <a:cs typeface="Times New Roman"/>
                <a:sym typeface="Times New Roman"/>
              </a:rPr>
              <a:t>s,f-limit</a:t>
            </a:r>
            <a:r>
              <a:rPr lang="en-US" sz="15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if</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solution</a:t>
            </a:r>
            <a:r>
              <a:rPr lang="en-US" sz="1500">
                <a:solidFill>
                  <a:schemeClr val="dk1"/>
                </a:solidFill>
                <a:latin typeface="Times New Roman"/>
                <a:ea typeface="Times New Roman"/>
                <a:cs typeface="Times New Roman"/>
                <a:sym typeface="Times New Roman"/>
              </a:rPr>
              <a:t> is non-null </a:t>
            </a:r>
            <a:r>
              <a:rPr b="1" lang="en-US" sz="1500">
                <a:solidFill>
                  <a:schemeClr val="dk1"/>
                </a:solidFill>
                <a:latin typeface="Times New Roman"/>
                <a:ea typeface="Times New Roman"/>
                <a:cs typeface="Times New Roman"/>
                <a:sym typeface="Times New Roman"/>
              </a:rPr>
              <a:t>then return</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solution, f-limit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next-f</a:t>
            </a:r>
            <a:r>
              <a:rPr lang="en-US" sz="1500">
                <a:solidFill>
                  <a:schemeClr val="dk1"/>
                </a:solidFill>
                <a:latin typeface="Times New Roman"/>
                <a:ea typeface="Times New Roman"/>
                <a:cs typeface="Times New Roman"/>
                <a:sym typeface="Times New Roman"/>
              </a:rPr>
              <a:t> ← MIN(</a:t>
            </a:r>
            <a:r>
              <a:rPr i="1" lang="en-US" sz="1500">
                <a:solidFill>
                  <a:schemeClr val="dk1"/>
                </a:solidFill>
                <a:latin typeface="Times New Roman"/>
                <a:ea typeface="Times New Roman"/>
                <a:cs typeface="Times New Roman"/>
                <a:sym typeface="Times New Roman"/>
              </a:rPr>
              <a:t>next-f, new-f</a:t>
            </a: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end</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return</a:t>
            </a:r>
            <a:r>
              <a:rPr lang="en-US" sz="1500">
                <a:solidFill>
                  <a:schemeClr val="dk1"/>
                </a:solidFill>
                <a:latin typeface="Times New Roman"/>
                <a:ea typeface="Times New Roman"/>
                <a:cs typeface="Times New Roman"/>
                <a:sym typeface="Times New Roman"/>
              </a:rPr>
              <a:t> null, </a:t>
            </a:r>
            <a:r>
              <a:rPr i="1" lang="en-US" sz="1500">
                <a:solidFill>
                  <a:schemeClr val="dk1"/>
                </a:solidFill>
                <a:latin typeface="Times New Roman"/>
                <a:ea typeface="Times New Roman"/>
                <a:cs typeface="Times New Roman"/>
                <a:sym typeface="Times New Roman"/>
              </a:rPr>
              <a:t>next-f</a:t>
            </a:r>
            <a:endParaRPr b="1" i="1" sz="1500">
              <a:solidFill>
                <a:schemeClr val="dk1"/>
              </a:solidFill>
              <a:latin typeface="Times New Roman"/>
              <a:ea typeface="Times New Roman"/>
              <a:cs typeface="Times New Roman"/>
              <a:sym typeface="Times New Roman"/>
            </a:endParaRPr>
          </a:p>
        </p:txBody>
      </p:sp>
      <p:sp>
        <p:nvSpPr>
          <p:cNvPr id="350" name="Google Shape;350;p41"/>
          <p:cNvSpPr txBox="1"/>
          <p:nvPr/>
        </p:nvSpPr>
        <p:spPr>
          <a:xfrm>
            <a:off x="2462227" y="6267450"/>
            <a:ext cx="3678900" cy="33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1600"/>
              <a:buFont typeface="Times New Roman"/>
              <a:buNone/>
            </a:pPr>
            <a:r>
              <a:rPr i="1" lang="en-US" sz="1600">
                <a:solidFill>
                  <a:schemeClr val="accent2"/>
                </a:solidFill>
                <a:latin typeface="Times New Roman"/>
                <a:ea typeface="Times New Roman"/>
                <a:cs typeface="Times New Roman"/>
                <a:sym typeface="Times New Roman"/>
              </a:rPr>
              <a:t>f</a:t>
            </a:r>
            <a:r>
              <a:rPr lang="en-US" sz="1600">
                <a:solidFill>
                  <a:schemeClr val="accent2"/>
                </a:solidFill>
                <a:latin typeface="Times New Roman"/>
                <a:ea typeface="Times New Roman"/>
                <a:cs typeface="Times New Roman"/>
                <a:sym typeface="Times New Roman"/>
              </a:rPr>
              <a:t>-COST[</a:t>
            </a:r>
            <a:r>
              <a:rPr i="1" lang="en-US" sz="1600">
                <a:solidFill>
                  <a:schemeClr val="accent2"/>
                </a:solidFill>
                <a:latin typeface="Times New Roman"/>
                <a:ea typeface="Times New Roman"/>
                <a:cs typeface="Times New Roman"/>
                <a:sym typeface="Times New Roman"/>
              </a:rPr>
              <a:t>node</a:t>
            </a:r>
            <a:r>
              <a:rPr lang="en-US" sz="1600">
                <a:solidFill>
                  <a:schemeClr val="accent2"/>
                </a:solidFill>
                <a:latin typeface="Times New Roman"/>
                <a:ea typeface="Times New Roman"/>
                <a:cs typeface="Times New Roman"/>
                <a:sym typeface="Times New Roman"/>
              </a:rPr>
              <a:t>] = g[</a:t>
            </a:r>
            <a:r>
              <a:rPr i="1" lang="en-US" sz="1600">
                <a:solidFill>
                  <a:schemeClr val="accent2"/>
                </a:solidFill>
                <a:latin typeface="Times New Roman"/>
                <a:ea typeface="Times New Roman"/>
                <a:cs typeface="Times New Roman"/>
                <a:sym typeface="Times New Roman"/>
              </a:rPr>
              <a:t>node</a:t>
            </a:r>
            <a:r>
              <a:rPr lang="en-US" sz="1600">
                <a:solidFill>
                  <a:schemeClr val="accent2"/>
                </a:solidFill>
                <a:latin typeface="Times New Roman"/>
                <a:ea typeface="Times New Roman"/>
                <a:cs typeface="Times New Roman"/>
                <a:sym typeface="Times New Roman"/>
              </a:rPr>
              <a:t>] + h[</a:t>
            </a:r>
            <a:r>
              <a:rPr i="1" lang="en-US" sz="1600">
                <a:solidFill>
                  <a:schemeClr val="accent2"/>
                </a:solidFill>
                <a:latin typeface="Times New Roman"/>
                <a:ea typeface="Times New Roman"/>
                <a:cs typeface="Times New Roman"/>
                <a:sym typeface="Times New Roman"/>
              </a:rPr>
              <a:t>node</a:t>
            </a:r>
            <a:r>
              <a:rPr lang="en-US" sz="1600">
                <a:solidFill>
                  <a:schemeClr val="accent2"/>
                </a:solidFill>
                <a:latin typeface="Times New Roman"/>
                <a:ea typeface="Times New Roman"/>
                <a:cs typeface="Times New Roman"/>
                <a:sym typeface="Times New Roman"/>
              </a:rPr>
              <a:t>]</a:t>
            </a:r>
            <a:endParaRPr/>
          </a:p>
        </p:txBody>
      </p:sp>
      <p:sp>
        <p:nvSpPr>
          <p:cNvPr id="351" name="Google Shape;351;p41"/>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5"/>
          <p:cNvSpPr txBox="1"/>
          <p:nvPr>
            <p:ph type="title"/>
          </p:nvPr>
        </p:nvSpPr>
        <p:spPr>
          <a:xfrm>
            <a:off x="685800" y="227013"/>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Uninformed vs. Informed Search</a:t>
            </a:r>
            <a:endParaRPr/>
          </a:p>
        </p:txBody>
      </p:sp>
      <p:pic>
        <p:nvPicPr>
          <p:cNvPr descr="http://cdn.images.express.co.uk/img/dynamic/1/590x/secondary/112164.jpg" id="99" name="Google Shape;99;p15"/>
          <p:cNvPicPr preferRelativeResize="0"/>
          <p:nvPr/>
        </p:nvPicPr>
        <p:blipFill rotWithShape="1">
          <a:blip r:embed="rId3">
            <a:alphaModFix/>
          </a:blip>
          <a:srcRect b="0" l="0" r="0" t="0"/>
          <a:stretch/>
        </p:blipFill>
        <p:spPr>
          <a:xfrm>
            <a:off x="5638800" y="1600200"/>
            <a:ext cx="1944688" cy="2019300"/>
          </a:xfrm>
          <a:prstGeom prst="rect">
            <a:avLst/>
          </a:prstGeom>
          <a:noFill/>
          <a:ln cap="flat" cmpd="sng" w="9525">
            <a:solidFill>
              <a:schemeClr val="dk1"/>
            </a:solidFill>
            <a:prstDash val="solid"/>
            <a:miter lim="800000"/>
            <a:headEnd len="sm" w="sm" type="none"/>
            <a:tailEnd len="sm" w="sm" type="none"/>
          </a:ln>
        </p:spPr>
      </p:pic>
      <p:pic>
        <p:nvPicPr>
          <p:cNvPr descr="http://cdn.skim.gs/images/homer-simpson-doughnuts/what-homer-simpson-taught-us-about-doughnuts" id="100" name="Google Shape;100;p15"/>
          <p:cNvPicPr preferRelativeResize="0"/>
          <p:nvPr/>
        </p:nvPicPr>
        <p:blipFill rotWithShape="1">
          <a:blip r:embed="rId4">
            <a:alphaModFix/>
          </a:blip>
          <a:srcRect b="0" l="19095" r="25742" t="0"/>
          <a:stretch/>
        </p:blipFill>
        <p:spPr>
          <a:xfrm>
            <a:off x="1600200" y="1600200"/>
            <a:ext cx="1981200" cy="2019300"/>
          </a:xfrm>
          <a:prstGeom prst="rect">
            <a:avLst/>
          </a:prstGeom>
          <a:noFill/>
          <a:ln cap="flat" cmpd="sng" w="9525">
            <a:solidFill>
              <a:schemeClr val="dk1"/>
            </a:solidFill>
            <a:prstDash val="solid"/>
            <a:miter lim="800000"/>
            <a:headEnd len="sm" w="sm" type="none"/>
            <a:tailEnd len="sm" w="sm" type="none"/>
          </a:ln>
        </p:spPr>
      </p:pic>
      <p:sp>
        <p:nvSpPr>
          <p:cNvPr id="101" name="Google Shape;101;p15"/>
          <p:cNvSpPr txBox="1"/>
          <p:nvPr/>
        </p:nvSpPr>
        <p:spPr>
          <a:xfrm>
            <a:off x="1295400" y="3729038"/>
            <a:ext cx="2590800" cy="4619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9A0000"/>
              </a:buClr>
              <a:buSzPts val="2400"/>
              <a:buFont typeface="Arial"/>
              <a:buNone/>
            </a:pPr>
            <a:r>
              <a:rPr b="0" i="0" lang="en-US" sz="2400" u="none" cap="none" strike="noStrike">
                <a:solidFill>
                  <a:srgbClr val="9A0000"/>
                </a:solidFill>
                <a:latin typeface="Arial"/>
                <a:ea typeface="Arial"/>
                <a:cs typeface="Arial"/>
                <a:sym typeface="Arial"/>
              </a:rPr>
              <a:t>Uninformed</a:t>
            </a:r>
            <a:endParaRPr/>
          </a:p>
        </p:txBody>
      </p:sp>
      <p:sp>
        <p:nvSpPr>
          <p:cNvPr id="102" name="Google Shape;102;p15"/>
          <p:cNvSpPr txBox="1"/>
          <p:nvPr/>
        </p:nvSpPr>
        <p:spPr>
          <a:xfrm>
            <a:off x="5316538" y="3729038"/>
            <a:ext cx="2590800" cy="46196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9A0000"/>
              </a:buClr>
              <a:buSzPts val="2400"/>
              <a:buFont typeface="Arial"/>
              <a:buNone/>
            </a:pPr>
            <a:r>
              <a:rPr b="0" i="0" lang="en-US" sz="2400" u="none" cap="none" strike="noStrike">
                <a:solidFill>
                  <a:srgbClr val="9A0000"/>
                </a:solidFill>
                <a:latin typeface="Arial"/>
                <a:ea typeface="Arial"/>
                <a:cs typeface="Arial"/>
                <a:sym typeface="Arial"/>
              </a:rPr>
              <a:t>Informed</a:t>
            </a:r>
            <a:endParaRPr/>
          </a:p>
        </p:txBody>
      </p:sp>
      <p:sp>
        <p:nvSpPr>
          <p:cNvPr id="103" name="Google Shape;103;p15"/>
          <p:cNvSpPr txBox="1"/>
          <p:nvPr/>
        </p:nvSpPr>
        <p:spPr>
          <a:xfrm>
            <a:off x="1104900" y="4191000"/>
            <a:ext cx="3086100" cy="101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Can only generate successors and distinguish goals from non-goals</a:t>
            </a:r>
            <a:endParaRPr/>
          </a:p>
        </p:txBody>
      </p:sp>
      <p:sp>
        <p:nvSpPr>
          <p:cNvPr id="104" name="Google Shape;104;p15"/>
          <p:cNvSpPr txBox="1"/>
          <p:nvPr/>
        </p:nvSpPr>
        <p:spPr>
          <a:xfrm>
            <a:off x="4878388" y="4189413"/>
            <a:ext cx="3465512" cy="101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Strategies that know whether one non-goal is more promising than another</a:t>
            </a:r>
            <a:endParaRPr/>
          </a:p>
        </p:txBody>
      </p:sp>
      <p:sp>
        <p:nvSpPr>
          <p:cNvPr id="105" name="Google Shape;105;p15"/>
          <p:cNvSpPr/>
          <p:nvPr/>
        </p:nvSpPr>
        <p:spPr>
          <a:xfrm>
            <a:off x="5638800" y="1600200"/>
            <a:ext cx="1981200" cy="2019300"/>
          </a:xfrm>
          <a:prstGeom prst="rect">
            <a:avLst/>
          </a:prstGeom>
          <a:noFill/>
          <a:ln cap="flat" cmpd="sng" w="76200">
            <a:solidFill>
              <a:srgbClr val="9A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Helvetica Neue Light"/>
              <a:ea typeface="Helvetica Neue Light"/>
              <a:cs typeface="Helvetica Neue Light"/>
              <a:sym typeface="Helvetica Neue Light"/>
            </a:endParaRPr>
          </a:p>
        </p:txBody>
      </p:sp>
      <p:sp>
        <p:nvSpPr>
          <p:cNvPr id="106" name="Google Shape;106;p15"/>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25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2"/>
          <p:cNvSpPr txBox="1"/>
          <p:nvPr>
            <p:ph type="title"/>
          </p:nvPr>
        </p:nvSpPr>
        <p:spPr>
          <a:xfrm>
            <a:off x="681038" y="138113"/>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A* vs. IDA*</a:t>
            </a:r>
            <a:endParaRPr/>
          </a:p>
        </p:txBody>
      </p:sp>
      <p:sp>
        <p:nvSpPr>
          <p:cNvPr id="357" name="Google Shape;357;p42"/>
          <p:cNvSpPr txBox="1"/>
          <p:nvPr/>
        </p:nvSpPr>
        <p:spPr>
          <a:xfrm>
            <a:off x="838200" y="5867400"/>
            <a:ext cx="7543800" cy="5810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Times New Roman"/>
              <a:buNone/>
            </a:pPr>
            <a:r>
              <a:rPr lang="en-US" sz="1600">
                <a:solidFill>
                  <a:schemeClr val="dk1"/>
                </a:solidFill>
                <a:latin typeface="Times New Roman"/>
                <a:ea typeface="Times New Roman"/>
                <a:cs typeface="Times New Roman"/>
                <a:sym typeface="Times New Roman"/>
              </a:rPr>
              <a:t>Map of Romania showing contours at </a:t>
            </a:r>
            <a:r>
              <a:rPr i="1" lang="en-US" sz="1600">
                <a:solidFill>
                  <a:schemeClr val="dk1"/>
                </a:solidFill>
                <a:latin typeface="Times New Roman"/>
                <a:ea typeface="Times New Roman"/>
                <a:cs typeface="Times New Roman"/>
                <a:sym typeface="Times New Roman"/>
              </a:rPr>
              <a:t>f</a:t>
            </a:r>
            <a:r>
              <a:rPr lang="en-US" sz="1600">
                <a:solidFill>
                  <a:schemeClr val="dk1"/>
                </a:solidFill>
                <a:latin typeface="Times New Roman"/>
                <a:ea typeface="Times New Roman"/>
                <a:cs typeface="Times New Roman"/>
                <a:sym typeface="Times New Roman"/>
              </a:rPr>
              <a:t> = 380, </a:t>
            </a:r>
            <a:r>
              <a:rPr i="1" lang="en-US" sz="1600">
                <a:solidFill>
                  <a:schemeClr val="dk1"/>
                </a:solidFill>
                <a:latin typeface="Times New Roman"/>
                <a:ea typeface="Times New Roman"/>
                <a:cs typeface="Times New Roman"/>
                <a:sym typeface="Times New Roman"/>
              </a:rPr>
              <a:t>f </a:t>
            </a:r>
            <a:r>
              <a:rPr lang="en-US" sz="1600">
                <a:solidFill>
                  <a:schemeClr val="dk1"/>
                </a:solidFill>
                <a:latin typeface="Times New Roman"/>
                <a:ea typeface="Times New Roman"/>
                <a:cs typeface="Times New Roman"/>
                <a:sym typeface="Times New Roman"/>
              </a:rPr>
              <a:t>= 400 and </a:t>
            </a:r>
            <a:r>
              <a:rPr i="1" lang="en-US" sz="1600">
                <a:solidFill>
                  <a:schemeClr val="dk1"/>
                </a:solidFill>
                <a:latin typeface="Times New Roman"/>
                <a:ea typeface="Times New Roman"/>
                <a:cs typeface="Times New Roman"/>
                <a:sym typeface="Times New Roman"/>
              </a:rPr>
              <a:t>f </a:t>
            </a:r>
            <a:r>
              <a:rPr lang="en-US" sz="1600">
                <a:solidFill>
                  <a:schemeClr val="dk1"/>
                </a:solidFill>
                <a:latin typeface="Times New Roman"/>
                <a:ea typeface="Times New Roman"/>
                <a:cs typeface="Times New Roman"/>
                <a:sym typeface="Times New Roman"/>
              </a:rPr>
              <a:t>= 420, with Arad as the start state. Nodes inside a given contour have </a:t>
            </a:r>
            <a:r>
              <a:rPr i="1" lang="en-US" sz="1600">
                <a:solidFill>
                  <a:schemeClr val="dk1"/>
                </a:solidFill>
                <a:latin typeface="Times New Roman"/>
                <a:ea typeface="Times New Roman"/>
                <a:cs typeface="Times New Roman"/>
                <a:sym typeface="Times New Roman"/>
              </a:rPr>
              <a:t>f</a:t>
            </a:r>
            <a:r>
              <a:rPr lang="en-US" sz="1600">
                <a:solidFill>
                  <a:schemeClr val="dk1"/>
                </a:solidFill>
                <a:latin typeface="Times New Roman"/>
                <a:ea typeface="Times New Roman"/>
                <a:cs typeface="Times New Roman"/>
                <a:sym typeface="Times New Roman"/>
              </a:rPr>
              <a:t>-costs lower than the contour value.</a:t>
            </a:r>
            <a:endParaRPr/>
          </a:p>
        </p:txBody>
      </p:sp>
      <p:sp>
        <p:nvSpPr>
          <p:cNvPr id="358" name="Google Shape;358;p42"/>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359" name="Google Shape;359;p42"/>
          <p:cNvPicPr preferRelativeResize="0"/>
          <p:nvPr/>
        </p:nvPicPr>
        <p:blipFill>
          <a:blip r:embed="rId3">
            <a:alphaModFix/>
          </a:blip>
          <a:stretch>
            <a:fillRect/>
          </a:stretch>
        </p:blipFill>
        <p:spPr>
          <a:xfrm>
            <a:off x="785800" y="957250"/>
            <a:ext cx="7648575" cy="4943475"/>
          </a:xfrm>
          <a:prstGeom prst="rect">
            <a:avLst/>
          </a:prstGeom>
          <a:noFill/>
          <a:ln>
            <a:noFill/>
          </a:ln>
        </p:spPr>
      </p:pic>
      <p:cxnSp>
        <p:nvCxnSpPr>
          <p:cNvPr id="360" name="Google Shape;360;p42"/>
          <p:cNvCxnSpPr/>
          <p:nvPr/>
        </p:nvCxnSpPr>
        <p:spPr>
          <a:xfrm flipH="1">
            <a:off x="1690425" y="1572750"/>
            <a:ext cx="1048500" cy="642000"/>
          </a:xfrm>
          <a:prstGeom prst="straightConnector1">
            <a:avLst/>
          </a:prstGeom>
          <a:noFill/>
          <a:ln cap="flat" cmpd="sng" w="9525">
            <a:solidFill>
              <a:srgbClr val="FF0000"/>
            </a:solidFill>
            <a:prstDash val="solid"/>
            <a:round/>
            <a:headEnd len="med" w="med" type="none"/>
            <a:tailEnd len="med" w="med" type="triangle"/>
          </a:ln>
        </p:spPr>
      </p:cxnSp>
      <p:sp>
        <p:nvSpPr>
          <p:cNvPr id="361" name="Google Shape;361;p42"/>
          <p:cNvSpPr txBox="1"/>
          <p:nvPr/>
        </p:nvSpPr>
        <p:spPr>
          <a:xfrm>
            <a:off x="4343775" y="1594153"/>
            <a:ext cx="1358700" cy="406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FF0000"/>
                </a:solidFill>
              </a:rPr>
              <a:t>visited</a:t>
            </a:r>
            <a:r>
              <a:rPr lang="en-US">
                <a:solidFill>
                  <a:srgbClr val="FF0000"/>
                </a:solidFill>
              </a:rPr>
              <a:t> 2x</a:t>
            </a:r>
            <a:endParaRPr>
              <a:solidFill>
                <a:srgbClr val="FF0000"/>
              </a:solidFill>
            </a:endParaRPr>
          </a:p>
        </p:txBody>
      </p:sp>
      <p:cxnSp>
        <p:nvCxnSpPr>
          <p:cNvPr id="362" name="Google Shape;362;p42"/>
          <p:cNvCxnSpPr/>
          <p:nvPr/>
        </p:nvCxnSpPr>
        <p:spPr>
          <a:xfrm flipH="1">
            <a:off x="3351375" y="1821450"/>
            <a:ext cx="1048500" cy="642000"/>
          </a:xfrm>
          <a:prstGeom prst="straightConnector1">
            <a:avLst/>
          </a:prstGeom>
          <a:noFill/>
          <a:ln cap="flat" cmpd="sng" w="9525">
            <a:solidFill>
              <a:srgbClr val="FF0000"/>
            </a:solidFill>
            <a:prstDash val="solid"/>
            <a:round/>
            <a:headEnd len="med" w="med" type="none"/>
            <a:tailEnd len="med" w="med" type="triangle"/>
          </a:ln>
        </p:spPr>
      </p:cxnSp>
      <p:sp>
        <p:nvSpPr>
          <p:cNvPr id="363" name="Google Shape;363;p42"/>
          <p:cNvSpPr txBox="1"/>
          <p:nvPr/>
        </p:nvSpPr>
        <p:spPr>
          <a:xfrm>
            <a:off x="2662725" y="1357325"/>
            <a:ext cx="1358700" cy="40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FF0000"/>
                </a:solidFill>
              </a:rPr>
              <a:t>visited 3x</a:t>
            </a:r>
            <a:endParaRPr>
              <a:solidFill>
                <a:srgbClr val="FF0000"/>
              </a:solidFill>
            </a:endParaRPr>
          </a:p>
        </p:txBody>
      </p:sp>
      <p:cxnSp>
        <p:nvCxnSpPr>
          <p:cNvPr id="364" name="Google Shape;364;p42"/>
          <p:cNvCxnSpPr/>
          <p:nvPr/>
        </p:nvCxnSpPr>
        <p:spPr>
          <a:xfrm flipH="1">
            <a:off x="5598275" y="3006400"/>
            <a:ext cx="532200" cy="312900"/>
          </a:xfrm>
          <a:prstGeom prst="straightConnector1">
            <a:avLst/>
          </a:prstGeom>
          <a:noFill/>
          <a:ln cap="flat" cmpd="sng" w="9525">
            <a:solidFill>
              <a:srgbClr val="FF0000"/>
            </a:solidFill>
            <a:prstDash val="solid"/>
            <a:round/>
            <a:headEnd len="med" w="med" type="none"/>
            <a:tailEnd len="med" w="med" type="triangle"/>
          </a:ln>
        </p:spPr>
      </p:cxnSp>
      <p:sp>
        <p:nvSpPr>
          <p:cNvPr id="365" name="Google Shape;365;p42"/>
          <p:cNvSpPr txBox="1"/>
          <p:nvPr/>
        </p:nvSpPr>
        <p:spPr>
          <a:xfrm>
            <a:off x="6102325" y="2784350"/>
            <a:ext cx="1358700" cy="406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solidFill>
                  <a:srgbClr val="FF0000"/>
                </a:solidFill>
              </a:rPr>
              <a:t>visited 1x</a:t>
            </a:r>
            <a:endParaRPr>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Question:</a:t>
            </a:r>
            <a:br>
              <a:rPr b="0" i="0" lang="en-US" sz="4400" u="none" cap="none" strike="noStrike">
                <a:solidFill>
                  <a:schemeClr val="dk2"/>
                </a:solidFill>
                <a:latin typeface="Times New Roman"/>
                <a:ea typeface="Times New Roman"/>
                <a:cs typeface="Times New Roman"/>
                <a:sym typeface="Times New Roman"/>
              </a:rPr>
            </a:br>
            <a:r>
              <a:rPr b="0" i="0" lang="en-US" sz="4400" u="none" cap="none" strike="noStrike">
                <a:solidFill>
                  <a:schemeClr val="dk2"/>
                </a:solidFill>
                <a:latin typeface="Times New Roman"/>
                <a:ea typeface="Times New Roman"/>
                <a:cs typeface="Times New Roman"/>
                <a:sym typeface="Times New Roman"/>
              </a:rPr>
              <a:t>When is IDA* a good idea?</a:t>
            </a:r>
            <a:endParaRPr b="0" i="0" sz="4400" u="none" cap="none" strike="noStrike">
              <a:solidFill>
                <a:schemeClr val="dk2"/>
              </a:solidFill>
              <a:latin typeface="Times New Roman"/>
              <a:ea typeface="Times New Roman"/>
              <a:cs typeface="Times New Roman"/>
              <a:sym typeface="Times New Roman"/>
            </a:endParaRPr>
          </a:p>
        </p:txBody>
      </p:sp>
      <p:sp>
        <p:nvSpPr>
          <p:cNvPr id="371" name="Google Shape;371;p43"/>
          <p:cNvSpPr txBox="1"/>
          <p:nvPr>
            <p:ph idx="1" type="body"/>
          </p:nvPr>
        </p:nvSpPr>
        <p:spPr>
          <a:xfrm>
            <a:off x="685800" y="2538374"/>
            <a:ext cx="7772400" cy="3557626"/>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dk1"/>
              </a:buClr>
              <a:buSzPts val="3200"/>
              <a:buFont typeface="Times New Roman"/>
              <a:buAutoNum type="alphaUcPeriod"/>
            </a:pPr>
            <a:r>
              <a:rPr b="0" i="0" lang="en-US" sz="3200" u="none" cap="none" strike="noStrike">
                <a:solidFill>
                  <a:schemeClr val="dk1"/>
                </a:solidFill>
                <a:latin typeface="Times New Roman"/>
                <a:ea typeface="Times New Roman"/>
                <a:cs typeface="Times New Roman"/>
                <a:sym typeface="Times New Roman"/>
              </a:rPr>
              <a:t>When the branching factor is small</a:t>
            </a:r>
            <a:endParaRPr/>
          </a:p>
          <a:p>
            <a:pPr indent="-514350" lvl="0" marL="514350" marR="0" rtl="0" algn="l">
              <a:spcBef>
                <a:spcPts val="640"/>
              </a:spcBef>
              <a:spcAft>
                <a:spcPts val="0"/>
              </a:spcAft>
              <a:buClr>
                <a:schemeClr val="dk1"/>
              </a:buClr>
              <a:buSzPts val="3200"/>
              <a:buFont typeface="Times New Roman"/>
              <a:buAutoNum type="alphaUcPeriod"/>
            </a:pPr>
            <a:r>
              <a:rPr b="0" i="0" lang="en-US" sz="3200" u="none" cap="none" strike="noStrike">
                <a:solidFill>
                  <a:schemeClr val="dk1"/>
                </a:solidFill>
                <a:latin typeface="Times New Roman"/>
                <a:ea typeface="Times New Roman"/>
                <a:cs typeface="Times New Roman"/>
                <a:sym typeface="Times New Roman"/>
              </a:rPr>
              <a:t>When the branching factor is large</a:t>
            </a:r>
            <a:endParaRPr b="0" i="0" sz="3200" u="none" cap="none" strike="noStrike">
              <a:solidFill>
                <a:schemeClr val="dk1"/>
              </a:solidFill>
              <a:latin typeface="Times New Roman"/>
              <a:ea typeface="Times New Roman"/>
              <a:cs typeface="Times New Roman"/>
              <a:sym typeface="Times New Roman"/>
            </a:endParaRPr>
          </a:p>
        </p:txBody>
      </p:sp>
      <p:sp>
        <p:nvSpPr>
          <p:cNvPr id="372" name="Google Shape;372;p43"/>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4"/>
          <p:cNvSpPr txBox="1"/>
          <p:nvPr>
            <p:ph type="title"/>
          </p:nvPr>
        </p:nvSpPr>
        <p:spPr>
          <a:xfrm>
            <a:off x="3486150" y="866775"/>
            <a:ext cx="2438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IDA* …</a:t>
            </a:r>
            <a:endParaRPr/>
          </a:p>
        </p:txBody>
      </p:sp>
      <p:sp>
        <p:nvSpPr>
          <p:cNvPr id="378" name="Google Shape;378;p44"/>
          <p:cNvSpPr txBox="1"/>
          <p:nvPr/>
        </p:nvSpPr>
        <p:spPr>
          <a:xfrm>
            <a:off x="1219200" y="2514600"/>
            <a:ext cx="6797675" cy="19383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Complete &amp; optimal under same conditions as A*. Linear space. Same O( ) time complexity as A*. </a:t>
            </a:r>
            <a:endParaRPr/>
          </a:p>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If # nodes grows exponentially, then asymptotically optimal space.</a:t>
            </a:r>
            <a:endParaRPr/>
          </a:p>
        </p:txBody>
      </p:sp>
      <p:sp>
        <p:nvSpPr>
          <p:cNvPr id="379" name="Google Shape;379;p44"/>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5"/>
          <p:cNvSpPr txBox="1"/>
          <p:nvPr>
            <p:ph type="title"/>
          </p:nvPr>
        </p:nvSpPr>
        <p:spPr>
          <a:xfrm>
            <a:off x="685800" y="304800"/>
            <a:ext cx="7772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IDA* …</a:t>
            </a:r>
            <a:endParaRPr/>
          </a:p>
        </p:txBody>
      </p:sp>
      <p:sp>
        <p:nvSpPr>
          <p:cNvPr id="385" name="Google Shape;385;p45"/>
          <p:cNvSpPr txBox="1"/>
          <p:nvPr/>
        </p:nvSpPr>
        <p:spPr>
          <a:xfrm>
            <a:off x="762000" y="1447800"/>
            <a:ext cx="8016875" cy="48942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1F1F"/>
              </a:buClr>
              <a:buSzPts val="2400"/>
              <a:buFont typeface="Times New Roman"/>
              <a:buNone/>
            </a:pPr>
            <a:r>
              <a:rPr lang="en-US" sz="2400">
                <a:latin typeface="Times New Roman"/>
                <a:ea typeface="Times New Roman"/>
                <a:cs typeface="Times New Roman"/>
                <a:sym typeface="Times New Roman"/>
              </a:rPr>
              <a:t>Effective e.g. in 8-puzzle where f typically only increases 2-3 times → 2-3 iterations.</a:t>
            </a:r>
            <a:endParaRPr/>
          </a:p>
          <a:p>
            <a:pPr indent="0" lvl="0" marL="0" marR="0" rtl="0" algn="l">
              <a:spcBef>
                <a:spcPts val="0"/>
              </a:spcBef>
              <a:spcAft>
                <a:spcPts val="0"/>
              </a:spcAft>
              <a:buClr>
                <a:schemeClr val="dk1"/>
              </a:buClr>
              <a:buSzPts val="2400"/>
              <a:buFont typeface="Times New Roman"/>
              <a:buNone/>
            </a:pPr>
            <a:r>
              <a:t/>
            </a:r>
            <a:endParaRPr sz="2400">
              <a:latin typeface="Times New Roman"/>
              <a:ea typeface="Times New Roman"/>
              <a:cs typeface="Times New Roman"/>
              <a:sym typeface="Times New Roman"/>
            </a:endParaRPr>
          </a:p>
          <a:p>
            <a:pPr indent="0" lvl="0" marL="0" marR="0" rtl="0" algn="l">
              <a:spcBef>
                <a:spcPts val="0"/>
              </a:spcBef>
              <a:spcAft>
                <a:spcPts val="0"/>
              </a:spcAft>
              <a:buClr>
                <a:srgbClr val="FF1F1F"/>
              </a:buClr>
              <a:buSzPts val="2400"/>
              <a:buFont typeface="Times New Roman"/>
              <a:buNone/>
            </a:pPr>
            <a:r>
              <a:rPr lang="en-US" sz="2400">
                <a:latin typeface="Times New Roman"/>
                <a:ea typeface="Times New Roman"/>
                <a:cs typeface="Times New Roman"/>
                <a:sym typeface="Times New Roman"/>
              </a:rPr>
              <a:t>Last iteration ~ A*</a:t>
            </a:r>
            <a:endParaRPr/>
          </a:p>
          <a:p>
            <a:pPr indent="0" lvl="0" marL="0" marR="0" rtl="0" algn="l">
              <a:spcBef>
                <a:spcPts val="0"/>
              </a:spcBef>
              <a:spcAft>
                <a:spcPts val="0"/>
              </a:spcAft>
              <a:buClr>
                <a:schemeClr val="dk1"/>
              </a:buClr>
              <a:buSzPts val="2400"/>
              <a:buFont typeface="Times New Roman"/>
              <a:buNone/>
            </a:pPr>
            <a:r>
              <a:t/>
            </a:r>
            <a:endParaRPr sz="2400">
              <a:solidFill>
                <a:srgbClr val="FF1F1F"/>
              </a:solidFill>
              <a:latin typeface="Times New Roman"/>
              <a:ea typeface="Times New Roman"/>
              <a:cs typeface="Times New Roman"/>
              <a:sym typeface="Times New Roman"/>
            </a:endParaRPr>
          </a:p>
          <a:p>
            <a:pPr indent="0" lvl="0" marL="0" marR="0" rtl="0" algn="l">
              <a:spcBef>
                <a:spcPts val="0"/>
              </a:spcBef>
              <a:spcAft>
                <a:spcPts val="0"/>
              </a:spcAft>
              <a:buClr>
                <a:srgbClr val="FF1F1F"/>
              </a:buClr>
              <a:buSzPts val="2400"/>
              <a:buFont typeface="Times New Roman"/>
              <a:buNone/>
            </a:pPr>
            <a:r>
              <a:rPr lang="en-US" sz="2400">
                <a:solidFill>
                  <a:srgbClr val="FF1F1F"/>
                </a:solidFill>
                <a:latin typeface="Times New Roman"/>
                <a:ea typeface="Times New Roman"/>
                <a:cs typeface="Times New Roman"/>
                <a:sym typeface="Times New Roman"/>
              </a:rPr>
              <a:t>Ineffective in, e.g., TSP  where f increases continuously </a:t>
            </a:r>
            <a:endParaRPr/>
          </a:p>
          <a:p>
            <a:pPr indent="-152400" lvl="0" marL="0" marR="0" rtl="0" algn="l">
              <a:spcBef>
                <a:spcPts val="0"/>
              </a:spcBef>
              <a:spcAft>
                <a:spcPts val="0"/>
              </a:spcAft>
              <a:buClr>
                <a:srgbClr val="FF1F1F"/>
              </a:buClr>
              <a:buSzPts val="2400"/>
              <a:buFont typeface="Noto Sans Symbols"/>
              <a:buChar char="→"/>
            </a:pPr>
            <a:r>
              <a:rPr lang="en-US" sz="2400">
                <a:solidFill>
                  <a:srgbClr val="FF1F1F"/>
                </a:solidFill>
                <a:latin typeface="Times New Roman"/>
                <a:ea typeface="Times New Roman"/>
                <a:cs typeface="Times New Roman"/>
                <a:sym typeface="Times New Roman"/>
              </a:rPr>
              <a:t> each new iteration only includes one new node.</a:t>
            </a:r>
            <a:endParaRPr/>
          </a:p>
          <a:p>
            <a:pPr indent="-342900" lvl="1" marL="800100" marR="0" rtl="0" algn="l">
              <a:spcBef>
                <a:spcPts val="0"/>
              </a:spcBef>
              <a:spcAft>
                <a:spcPts val="0"/>
              </a:spcAft>
              <a:buClr>
                <a:srgbClr val="FF1F1F"/>
              </a:buClr>
              <a:buSzPts val="2400"/>
              <a:buFont typeface="Arial"/>
              <a:buChar char="•"/>
            </a:pPr>
            <a:r>
              <a:rPr b="0" i="0" lang="en-US" sz="2400" u="none" cap="none" strike="noStrike">
                <a:solidFill>
                  <a:srgbClr val="FF1F1F"/>
                </a:solidFill>
                <a:latin typeface="Times New Roman"/>
                <a:ea typeface="Times New Roman"/>
                <a:cs typeface="Times New Roman"/>
                <a:sym typeface="Times New Roman"/>
              </a:rPr>
              <a:t>If A* expands N nodes, IDA* expands O(N</a:t>
            </a:r>
            <a:r>
              <a:rPr b="0" baseline="30000" i="0" lang="en-US" sz="2400" u="none" cap="none" strike="noStrike">
                <a:solidFill>
                  <a:srgbClr val="FF1F1F"/>
                </a:solidFill>
                <a:latin typeface="Times New Roman"/>
                <a:ea typeface="Times New Roman"/>
                <a:cs typeface="Times New Roman"/>
                <a:sym typeface="Times New Roman"/>
              </a:rPr>
              <a:t>2</a:t>
            </a:r>
            <a:r>
              <a:rPr b="0" i="0" lang="en-US" sz="2400" u="none" cap="none" strike="noStrike">
                <a:solidFill>
                  <a:srgbClr val="FF1F1F"/>
                </a:solidFill>
                <a:latin typeface="Times New Roman"/>
                <a:ea typeface="Times New Roman"/>
                <a:cs typeface="Times New Roman"/>
                <a:sym typeface="Times New Roman"/>
              </a:rPr>
              <a:t>) nodes</a:t>
            </a:r>
            <a:endParaRPr/>
          </a:p>
          <a:p>
            <a:pPr indent="-342900" lvl="1" marL="800100" marR="0" rtl="0" algn="l">
              <a:spcBef>
                <a:spcPts val="0"/>
              </a:spcBef>
              <a:spcAft>
                <a:spcPts val="0"/>
              </a:spcAft>
              <a:buClr>
                <a:srgbClr val="FF1F1F"/>
              </a:buClr>
              <a:buSzPts val="2400"/>
              <a:buFont typeface="Arial"/>
              <a:buChar char="•"/>
            </a:pPr>
            <a:r>
              <a:rPr b="0" i="0" lang="en-US" sz="2400" u="none" cap="none" strike="noStrike">
                <a:solidFill>
                  <a:srgbClr val="FF1F1F"/>
                </a:solidFill>
                <a:latin typeface="Times New Roman"/>
                <a:ea typeface="Times New Roman"/>
                <a:cs typeface="Times New Roman"/>
                <a:sym typeface="Times New Roman"/>
              </a:rPr>
              <a:t>Fixed increment ε → ~1/ε iterations</a:t>
            </a:r>
            <a:endParaRPr/>
          </a:p>
          <a:p>
            <a:pPr indent="-342900" lvl="1" marL="800100" marR="0" rtl="0" algn="l">
              <a:spcBef>
                <a:spcPts val="0"/>
              </a:spcBef>
              <a:spcAft>
                <a:spcPts val="0"/>
              </a:spcAft>
              <a:buClr>
                <a:schemeClr val="accent2"/>
              </a:buClr>
              <a:buSzPts val="2400"/>
              <a:buFont typeface="Arial"/>
              <a:buChar char="•"/>
            </a:pPr>
            <a:r>
              <a:rPr b="0" i="0" lang="en-US" sz="2400" u="none" cap="none" strike="noStrike">
                <a:solidFill>
                  <a:schemeClr val="accent2"/>
                </a:solidFill>
                <a:latin typeface="Times New Roman"/>
                <a:ea typeface="Times New Roman"/>
                <a:cs typeface="Times New Roman"/>
                <a:sym typeface="Times New Roman"/>
              </a:rPr>
              <a:t>Obtains ε-optimal solution if terminated once first solution is found</a:t>
            </a:r>
            <a:endParaRPr/>
          </a:p>
          <a:p>
            <a:pPr indent="-342900" lvl="1" marL="800100" marR="0" rtl="0" algn="l">
              <a:spcBef>
                <a:spcPts val="0"/>
              </a:spcBef>
              <a:spcAft>
                <a:spcPts val="0"/>
              </a:spcAft>
              <a:buClr>
                <a:schemeClr val="accent2"/>
              </a:buClr>
              <a:buSzPts val="2400"/>
              <a:buFont typeface="Arial"/>
              <a:buChar char="•"/>
            </a:pPr>
            <a:r>
              <a:rPr b="0" i="0" lang="en-US" sz="2400" u="none" cap="none" strike="noStrike">
                <a:solidFill>
                  <a:schemeClr val="accent2"/>
                </a:solidFill>
                <a:latin typeface="Times New Roman"/>
                <a:ea typeface="Times New Roman"/>
                <a:cs typeface="Times New Roman"/>
                <a:sym typeface="Times New Roman"/>
              </a:rPr>
              <a:t>Obtains an optimal solution if search of the current contour is completed</a:t>
            </a:r>
            <a:endParaRPr/>
          </a:p>
        </p:txBody>
      </p:sp>
      <p:sp>
        <p:nvSpPr>
          <p:cNvPr id="386" name="Google Shape;386;p45"/>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4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dk2"/>
                </a:solidFill>
                <a:latin typeface="Times New Roman"/>
                <a:ea typeface="Times New Roman"/>
                <a:cs typeface="Times New Roman"/>
                <a:sym typeface="Times New Roman"/>
              </a:rPr>
              <a:t>Memory-bounded search algorithms</a:t>
            </a:r>
            <a:endParaRPr/>
          </a:p>
        </p:txBody>
      </p:sp>
      <p:sp>
        <p:nvSpPr>
          <p:cNvPr id="392" name="Google Shape;392;p46"/>
          <p:cNvSpPr txBox="1"/>
          <p:nvPr>
            <p:ph idx="1" type="body"/>
          </p:nvPr>
        </p:nvSpPr>
        <p:spPr>
          <a:xfrm>
            <a:off x="314325" y="1981200"/>
            <a:ext cx="8201025"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IDA* 1985</a:t>
            </a:r>
            <a:endParaRPr/>
          </a:p>
          <a:p>
            <a:pPr indent="-342900" lvl="0" marL="342900" marR="0" rtl="0" algn="l">
              <a:spcBef>
                <a:spcPts val="64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Recursive best-first search 1991</a:t>
            </a:r>
            <a:endParaRPr/>
          </a:p>
          <a:p>
            <a:pPr indent="-342900" lvl="0" marL="342900" marR="0" rtl="0" algn="l">
              <a:spcBef>
                <a:spcPts val="64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Memory-bounded A* (MA*) 1989</a:t>
            </a:r>
            <a:endParaRPr/>
          </a:p>
          <a:p>
            <a:pPr indent="-342900" lvl="0" marL="342900" marR="0" rtl="0" algn="l">
              <a:spcBef>
                <a:spcPts val="640"/>
              </a:spcBef>
              <a:spcAft>
                <a:spcPts val="0"/>
              </a:spcAft>
              <a:buClr>
                <a:schemeClr val="dk1"/>
              </a:buClr>
              <a:buSzPts val="3200"/>
              <a:buFont typeface="Times New Roman"/>
              <a:buChar char="•"/>
            </a:pPr>
            <a:r>
              <a:rPr b="0" i="0" lang="en-US" sz="3200" u="none" cap="none" strike="noStrike">
                <a:solidFill>
                  <a:schemeClr val="dk1"/>
                </a:solidFill>
                <a:latin typeface="Times New Roman"/>
                <a:ea typeface="Times New Roman"/>
                <a:cs typeface="Times New Roman"/>
                <a:sym typeface="Times New Roman"/>
              </a:rPr>
              <a:t>Simple memory-bounded A* (SMA*) 1992 …</a:t>
            </a:r>
            <a:endParaRPr/>
          </a:p>
        </p:txBody>
      </p:sp>
      <p:sp>
        <p:nvSpPr>
          <p:cNvPr id="393" name="Google Shape;393;p46"/>
          <p:cNvSpPr txBox="1"/>
          <p:nvPr/>
        </p:nvSpPr>
        <p:spPr>
          <a:xfrm>
            <a:off x="5851525" y="1716088"/>
            <a:ext cx="3249613" cy="1323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1F1F"/>
              </a:buClr>
              <a:buSzPts val="8000"/>
              <a:buFont typeface="Times New Roman"/>
              <a:buNone/>
            </a:pPr>
            <a:r>
              <a:rPr lang="en-US" sz="8000">
                <a:solidFill>
                  <a:srgbClr val="FF1F1F"/>
                </a:solidFill>
                <a:latin typeface="Times New Roman"/>
                <a:ea typeface="Times New Roman"/>
                <a:cs typeface="Times New Roman"/>
                <a:sym typeface="Times New Roman"/>
              </a:rPr>
              <a:t>}</a:t>
            </a:r>
            <a:r>
              <a:rPr baseline="30000" lang="en-US" sz="3200">
                <a:solidFill>
                  <a:srgbClr val="FF1F1F"/>
                </a:solidFill>
                <a:latin typeface="Times New Roman"/>
                <a:ea typeface="Times New Roman"/>
                <a:cs typeface="Times New Roman"/>
                <a:sym typeface="Times New Roman"/>
              </a:rPr>
              <a:t>use “too little” memory</a:t>
            </a:r>
            <a:endParaRPr baseline="30000" sz="2000">
              <a:solidFill>
                <a:srgbClr val="FF1F1F"/>
              </a:solidFill>
              <a:latin typeface="Times New Roman"/>
              <a:ea typeface="Times New Roman"/>
              <a:cs typeface="Times New Roman"/>
              <a:sym typeface="Times New Roman"/>
            </a:endParaRPr>
          </a:p>
        </p:txBody>
      </p:sp>
      <p:sp>
        <p:nvSpPr>
          <p:cNvPr id="394" name="Google Shape;394;p46"/>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47"/>
          <p:cNvSpPr txBox="1"/>
          <p:nvPr>
            <p:ph type="title"/>
          </p:nvPr>
        </p:nvSpPr>
        <p:spPr>
          <a:xfrm>
            <a:off x="487363" y="82550"/>
            <a:ext cx="8167687"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dk2"/>
                </a:solidFill>
                <a:latin typeface="Times New Roman"/>
                <a:ea typeface="Times New Roman"/>
                <a:cs typeface="Times New Roman"/>
                <a:sym typeface="Times New Roman"/>
              </a:rPr>
              <a:t>Simple Memory-bounded A* (SMA*)</a:t>
            </a:r>
            <a:endParaRPr/>
          </a:p>
        </p:txBody>
      </p:sp>
      <p:sp>
        <p:nvSpPr>
          <p:cNvPr id="400" name="Google Shape;400;p47"/>
          <p:cNvSpPr txBox="1"/>
          <p:nvPr/>
        </p:nvSpPr>
        <p:spPr>
          <a:xfrm>
            <a:off x="3268677" y="4295775"/>
            <a:ext cx="762000" cy="24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24+0=24</a:t>
            </a:r>
            <a:endParaRPr/>
          </a:p>
        </p:txBody>
      </p:sp>
      <p:grpSp>
        <p:nvGrpSpPr>
          <p:cNvPr id="401" name="Google Shape;401;p47"/>
          <p:cNvGrpSpPr/>
          <p:nvPr/>
        </p:nvGrpSpPr>
        <p:grpSpPr>
          <a:xfrm>
            <a:off x="188929" y="2620963"/>
            <a:ext cx="3924296" cy="2970212"/>
            <a:chOff x="144" y="1261"/>
            <a:chExt cx="2472" cy="1871"/>
          </a:xfrm>
        </p:grpSpPr>
        <p:cxnSp>
          <p:nvCxnSpPr>
            <p:cNvPr id="402" name="Google Shape;402;p47"/>
            <p:cNvCxnSpPr/>
            <p:nvPr/>
          </p:nvCxnSpPr>
          <p:spPr>
            <a:xfrm flipH="1">
              <a:off x="864" y="1440"/>
              <a:ext cx="624" cy="336"/>
            </a:xfrm>
            <a:prstGeom prst="straightConnector1">
              <a:avLst/>
            </a:prstGeom>
            <a:noFill/>
            <a:ln cap="flat" cmpd="sng" w="9525">
              <a:solidFill>
                <a:schemeClr val="dk1"/>
              </a:solidFill>
              <a:prstDash val="solid"/>
              <a:round/>
              <a:headEnd len="med" w="med" type="none"/>
              <a:tailEnd len="med" w="med" type="none"/>
            </a:ln>
          </p:spPr>
        </p:cxnSp>
        <p:cxnSp>
          <p:nvCxnSpPr>
            <p:cNvPr id="403" name="Google Shape;403;p47"/>
            <p:cNvCxnSpPr/>
            <p:nvPr/>
          </p:nvCxnSpPr>
          <p:spPr>
            <a:xfrm flipH="1">
              <a:off x="672" y="1776"/>
              <a:ext cx="192" cy="480"/>
            </a:xfrm>
            <a:prstGeom prst="straightConnector1">
              <a:avLst/>
            </a:prstGeom>
            <a:noFill/>
            <a:ln cap="flat" cmpd="sng" w="9525">
              <a:solidFill>
                <a:schemeClr val="dk1"/>
              </a:solidFill>
              <a:prstDash val="solid"/>
              <a:round/>
              <a:headEnd len="med" w="med" type="none"/>
              <a:tailEnd len="med" w="med" type="none"/>
            </a:ln>
          </p:spPr>
        </p:cxnSp>
        <p:cxnSp>
          <p:nvCxnSpPr>
            <p:cNvPr id="404" name="Google Shape;404;p47"/>
            <p:cNvCxnSpPr/>
            <p:nvPr/>
          </p:nvCxnSpPr>
          <p:spPr>
            <a:xfrm>
              <a:off x="864" y="1776"/>
              <a:ext cx="192" cy="480"/>
            </a:xfrm>
            <a:prstGeom prst="straightConnector1">
              <a:avLst/>
            </a:prstGeom>
            <a:noFill/>
            <a:ln cap="flat" cmpd="sng" w="9525">
              <a:solidFill>
                <a:schemeClr val="dk1"/>
              </a:solidFill>
              <a:prstDash val="solid"/>
              <a:round/>
              <a:headEnd len="med" w="med" type="none"/>
              <a:tailEnd len="med" w="med" type="none"/>
            </a:ln>
          </p:spPr>
        </p:cxnSp>
        <p:sp>
          <p:nvSpPr>
            <p:cNvPr id="405" name="Google Shape;405;p47"/>
            <p:cNvSpPr/>
            <p:nvPr/>
          </p:nvSpPr>
          <p:spPr>
            <a:xfrm>
              <a:off x="816" y="172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cxnSp>
          <p:nvCxnSpPr>
            <p:cNvPr id="406" name="Google Shape;406;p47"/>
            <p:cNvCxnSpPr/>
            <p:nvPr/>
          </p:nvCxnSpPr>
          <p:spPr>
            <a:xfrm flipH="1">
              <a:off x="1920" y="1776"/>
              <a:ext cx="192" cy="480"/>
            </a:xfrm>
            <a:prstGeom prst="straightConnector1">
              <a:avLst/>
            </a:prstGeom>
            <a:noFill/>
            <a:ln cap="flat" cmpd="sng" w="9525">
              <a:solidFill>
                <a:schemeClr val="dk1"/>
              </a:solidFill>
              <a:prstDash val="solid"/>
              <a:round/>
              <a:headEnd len="med" w="med" type="none"/>
              <a:tailEnd len="med" w="med" type="none"/>
            </a:ln>
          </p:spPr>
        </p:cxnSp>
        <p:cxnSp>
          <p:nvCxnSpPr>
            <p:cNvPr id="407" name="Google Shape;407;p47"/>
            <p:cNvCxnSpPr/>
            <p:nvPr/>
          </p:nvCxnSpPr>
          <p:spPr>
            <a:xfrm>
              <a:off x="2112" y="1776"/>
              <a:ext cx="192" cy="480"/>
            </a:xfrm>
            <a:prstGeom prst="straightConnector1">
              <a:avLst/>
            </a:prstGeom>
            <a:noFill/>
            <a:ln cap="flat" cmpd="sng" w="9525">
              <a:solidFill>
                <a:schemeClr val="dk1"/>
              </a:solidFill>
              <a:prstDash val="solid"/>
              <a:round/>
              <a:headEnd len="med" w="med" type="none"/>
              <a:tailEnd len="med" w="med" type="none"/>
            </a:ln>
          </p:spPr>
        </p:cxnSp>
        <p:sp>
          <p:nvSpPr>
            <p:cNvPr id="408" name="Google Shape;408;p47"/>
            <p:cNvSpPr/>
            <p:nvPr/>
          </p:nvSpPr>
          <p:spPr>
            <a:xfrm>
              <a:off x="1008" y="220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09" name="Google Shape;409;p47"/>
            <p:cNvSpPr/>
            <p:nvPr/>
          </p:nvSpPr>
          <p:spPr>
            <a:xfrm>
              <a:off x="2256" y="220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cxnSp>
          <p:nvCxnSpPr>
            <p:cNvPr id="410" name="Google Shape;410;p47"/>
            <p:cNvCxnSpPr/>
            <p:nvPr/>
          </p:nvCxnSpPr>
          <p:spPr>
            <a:xfrm flipH="1">
              <a:off x="480" y="2256"/>
              <a:ext cx="192" cy="480"/>
            </a:xfrm>
            <a:prstGeom prst="straightConnector1">
              <a:avLst/>
            </a:prstGeom>
            <a:noFill/>
            <a:ln cap="flat" cmpd="sng" w="9525">
              <a:solidFill>
                <a:schemeClr val="dk1"/>
              </a:solidFill>
              <a:prstDash val="solid"/>
              <a:round/>
              <a:headEnd len="med" w="med" type="none"/>
              <a:tailEnd len="med" w="med" type="none"/>
            </a:ln>
          </p:spPr>
        </p:cxnSp>
        <p:cxnSp>
          <p:nvCxnSpPr>
            <p:cNvPr id="411" name="Google Shape;411;p47"/>
            <p:cNvCxnSpPr/>
            <p:nvPr/>
          </p:nvCxnSpPr>
          <p:spPr>
            <a:xfrm>
              <a:off x="672" y="2256"/>
              <a:ext cx="192" cy="480"/>
            </a:xfrm>
            <a:prstGeom prst="straightConnector1">
              <a:avLst/>
            </a:prstGeom>
            <a:noFill/>
            <a:ln cap="flat" cmpd="sng" w="9525">
              <a:solidFill>
                <a:schemeClr val="dk1"/>
              </a:solidFill>
              <a:prstDash val="solid"/>
              <a:round/>
              <a:headEnd len="med" w="med" type="none"/>
              <a:tailEnd len="med" w="med" type="none"/>
            </a:ln>
          </p:spPr>
        </p:cxnSp>
        <p:sp>
          <p:nvSpPr>
            <p:cNvPr id="412" name="Google Shape;412;p47"/>
            <p:cNvSpPr/>
            <p:nvPr/>
          </p:nvSpPr>
          <p:spPr>
            <a:xfrm>
              <a:off x="432" y="268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13" name="Google Shape;413;p47"/>
            <p:cNvSpPr/>
            <p:nvPr/>
          </p:nvSpPr>
          <p:spPr>
            <a:xfrm>
              <a:off x="816" y="268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14" name="Google Shape;414;p47"/>
            <p:cNvSpPr/>
            <p:nvPr/>
          </p:nvSpPr>
          <p:spPr>
            <a:xfrm>
              <a:off x="624" y="220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cxnSp>
          <p:nvCxnSpPr>
            <p:cNvPr id="415" name="Google Shape;415;p47"/>
            <p:cNvCxnSpPr/>
            <p:nvPr/>
          </p:nvCxnSpPr>
          <p:spPr>
            <a:xfrm flipH="1">
              <a:off x="1728" y="2256"/>
              <a:ext cx="192" cy="480"/>
            </a:xfrm>
            <a:prstGeom prst="straightConnector1">
              <a:avLst/>
            </a:prstGeom>
            <a:noFill/>
            <a:ln cap="flat" cmpd="sng" w="9525">
              <a:solidFill>
                <a:schemeClr val="dk1"/>
              </a:solidFill>
              <a:prstDash val="solid"/>
              <a:round/>
              <a:headEnd len="med" w="med" type="none"/>
              <a:tailEnd len="med" w="med" type="none"/>
            </a:ln>
          </p:spPr>
        </p:cxnSp>
        <p:cxnSp>
          <p:nvCxnSpPr>
            <p:cNvPr id="416" name="Google Shape;416;p47"/>
            <p:cNvCxnSpPr/>
            <p:nvPr/>
          </p:nvCxnSpPr>
          <p:spPr>
            <a:xfrm>
              <a:off x="1920" y="2256"/>
              <a:ext cx="192" cy="480"/>
            </a:xfrm>
            <a:prstGeom prst="straightConnector1">
              <a:avLst/>
            </a:prstGeom>
            <a:noFill/>
            <a:ln cap="flat" cmpd="sng" w="9525">
              <a:solidFill>
                <a:schemeClr val="dk1"/>
              </a:solidFill>
              <a:prstDash val="solid"/>
              <a:round/>
              <a:headEnd len="med" w="med" type="none"/>
              <a:tailEnd len="med" w="med" type="none"/>
            </a:ln>
          </p:spPr>
        </p:cxnSp>
        <p:sp>
          <p:nvSpPr>
            <p:cNvPr id="417" name="Google Shape;417;p47"/>
            <p:cNvSpPr/>
            <p:nvPr/>
          </p:nvSpPr>
          <p:spPr>
            <a:xfrm>
              <a:off x="1680" y="268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18" name="Google Shape;418;p47"/>
            <p:cNvSpPr/>
            <p:nvPr/>
          </p:nvSpPr>
          <p:spPr>
            <a:xfrm>
              <a:off x="2064" y="268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19" name="Google Shape;419;p47"/>
            <p:cNvSpPr/>
            <p:nvPr/>
          </p:nvSpPr>
          <p:spPr>
            <a:xfrm>
              <a:off x="1872" y="220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cxnSp>
          <p:nvCxnSpPr>
            <p:cNvPr id="420" name="Google Shape;420;p47"/>
            <p:cNvCxnSpPr/>
            <p:nvPr/>
          </p:nvCxnSpPr>
          <p:spPr>
            <a:xfrm>
              <a:off x="1488" y="1440"/>
              <a:ext cx="624" cy="336"/>
            </a:xfrm>
            <a:prstGeom prst="straightConnector1">
              <a:avLst/>
            </a:prstGeom>
            <a:noFill/>
            <a:ln cap="flat" cmpd="sng" w="9525">
              <a:solidFill>
                <a:schemeClr val="dk1"/>
              </a:solidFill>
              <a:prstDash val="solid"/>
              <a:round/>
              <a:headEnd len="med" w="med" type="none"/>
              <a:tailEnd len="med" w="med" type="none"/>
            </a:ln>
          </p:spPr>
        </p:cxnSp>
        <p:sp>
          <p:nvSpPr>
            <p:cNvPr id="421" name="Google Shape;421;p47"/>
            <p:cNvSpPr/>
            <p:nvPr/>
          </p:nvSpPr>
          <p:spPr>
            <a:xfrm>
              <a:off x="1440" y="1392"/>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22" name="Google Shape;422;p47"/>
            <p:cNvSpPr/>
            <p:nvPr/>
          </p:nvSpPr>
          <p:spPr>
            <a:xfrm>
              <a:off x="2064" y="172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23" name="Google Shape;423;p47"/>
            <p:cNvSpPr txBox="1"/>
            <p:nvPr/>
          </p:nvSpPr>
          <p:spPr>
            <a:xfrm>
              <a:off x="1392" y="1261"/>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A</a:t>
              </a:r>
              <a:endParaRPr/>
            </a:p>
          </p:txBody>
        </p:sp>
        <p:sp>
          <p:nvSpPr>
            <p:cNvPr id="424" name="Google Shape;424;p47"/>
            <p:cNvSpPr txBox="1"/>
            <p:nvPr/>
          </p:nvSpPr>
          <p:spPr>
            <a:xfrm>
              <a:off x="768" y="1597"/>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B</a:t>
              </a:r>
              <a:endParaRPr/>
            </a:p>
          </p:txBody>
        </p:sp>
        <p:sp>
          <p:nvSpPr>
            <p:cNvPr id="425" name="Google Shape;425;p47"/>
            <p:cNvSpPr txBox="1"/>
            <p:nvPr/>
          </p:nvSpPr>
          <p:spPr>
            <a:xfrm>
              <a:off x="2016" y="1597"/>
              <a:ext cx="178"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G</a:t>
              </a:r>
              <a:endParaRPr/>
            </a:p>
          </p:txBody>
        </p:sp>
        <p:sp>
          <p:nvSpPr>
            <p:cNvPr id="426" name="Google Shape;426;p47"/>
            <p:cNvSpPr txBox="1"/>
            <p:nvPr/>
          </p:nvSpPr>
          <p:spPr>
            <a:xfrm>
              <a:off x="576" y="2077"/>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C</a:t>
              </a:r>
              <a:endParaRPr/>
            </a:p>
          </p:txBody>
        </p:sp>
        <p:sp>
          <p:nvSpPr>
            <p:cNvPr id="427" name="Google Shape;427;p47"/>
            <p:cNvSpPr txBox="1"/>
            <p:nvPr/>
          </p:nvSpPr>
          <p:spPr>
            <a:xfrm>
              <a:off x="960" y="2077"/>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D</a:t>
              </a:r>
              <a:endParaRPr/>
            </a:p>
          </p:txBody>
        </p:sp>
        <p:sp>
          <p:nvSpPr>
            <p:cNvPr id="428" name="Google Shape;428;p47"/>
            <p:cNvSpPr txBox="1"/>
            <p:nvPr/>
          </p:nvSpPr>
          <p:spPr>
            <a:xfrm>
              <a:off x="384" y="2557"/>
              <a:ext cx="169"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E</a:t>
              </a:r>
              <a:endParaRPr/>
            </a:p>
          </p:txBody>
        </p:sp>
        <p:sp>
          <p:nvSpPr>
            <p:cNvPr id="429" name="Google Shape;429;p47"/>
            <p:cNvSpPr txBox="1"/>
            <p:nvPr/>
          </p:nvSpPr>
          <p:spPr>
            <a:xfrm>
              <a:off x="768" y="2557"/>
              <a:ext cx="165"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F</a:t>
              </a:r>
              <a:endParaRPr/>
            </a:p>
          </p:txBody>
        </p:sp>
        <p:sp>
          <p:nvSpPr>
            <p:cNvPr id="430" name="Google Shape;430;p47"/>
            <p:cNvSpPr txBox="1"/>
            <p:nvPr/>
          </p:nvSpPr>
          <p:spPr>
            <a:xfrm>
              <a:off x="1824" y="2077"/>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H</a:t>
              </a:r>
              <a:endParaRPr/>
            </a:p>
          </p:txBody>
        </p:sp>
        <p:sp>
          <p:nvSpPr>
            <p:cNvPr id="431" name="Google Shape;431;p47"/>
            <p:cNvSpPr txBox="1"/>
            <p:nvPr/>
          </p:nvSpPr>
          <p:spPr>
            <a:xfrm>
              <a:off x="1584" y="2557"/>
              <a:ext cx="160"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J</a:t>
              </a:r>
              <a:endParaRPr/>
            </a:p>
          </p:txBody>
        </p:sp>
        <p:sp>
          <p:nvSpPr>
            <p:cNvPr id="432" name="Google Shape;432;p47"/>
            <p:cNvSpPr txBox="1"/>
            <p:nvPr/>
          </p:nvSpPr>
          <p:spPr>
            <a:xfrm>
              <a:off x="2256" y="2077"/>
              <a:ext cx="138"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I</a:t>
              </a:r>
              <a:endParaRPr/>
            </a:p>
          </p:txBody>
        </p:sp>
        <p:sp>
          <p:nvSpPr>
            <p:cNvPr id="433" name="Google Shape;433;p47"/>
            <p:cNvSpPr txBox="1"/>
            <p:nvPr/>
          </p:nvSpPr>
          <p:spPr>
            <a:xfrm>
              <a:off x="2016" y="2557"/>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K</a:t>
              </a:r>
              <a:endParaRPr/>
            </a:p>
          </p:txBody>
        </p:sp>
        <p:sp>
          <p:nvSpPr>
            <p:cNvPr id="434" name="Google Shape;434;p47"/>
            <p:cNvSpPr txBox="1"/>
            <p:nvPr/>
          </p:nvSpPr>
          <p:spPr>
            <a:xfrm>
              <a:off x="960" y="1344"/>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0+12=12</a:t>
              </a:r>
              <a:endParaRPr/>
            </a:p>
          </p:txBody>
        </p:sp>
        <p:sp>
          <p:nvSpPr>
            <p:cNvPr id="435" name="Google Shape;435;p47"/>
            <p:cNvSpPr txBox="1"/>
            <p:nvPr/>
          </p:nvSpPr>
          <p:spPr>
            <a:xfrm>
              <a:off x="432" y="1680"/>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10+5=15</a:t>
              </a:r>
              <a:endParaRPr/>
            </a:p>
          </p:txBody>
        </p:sp>
        <p:sp>
          <p:nvSpPr>
            <p:cNvPr id="436" name="Google Shape;436;p47"/>
            <p:cNvSpPr txBox="1"/>
            <p:nvPr/>
          </p:nvSpPr>
          <p:spPr>
            <a:xfrm>
              <a:off x="192" y="2160"/>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20+5=25</a:t>
              </a:r>
              <a:endParaRPr/>
            </a:p>
          </p:txBody>
        </p:sp>
        <p:sp>
          <p:nvSpPr>
            <p:cNvPr id="437" name="Google Shape;437;p47"/>
            <p:cNvSpPr txBox="1"/>
            <p:nvPr/>
          </p:nvSpPr>
          <p:spPr>
            <a:xfrm>
              <a:off x="144" y="2784"/>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30+5=35</a:t>
              </a:r>
              <a:endParaRPr/>
            </a:p>
          </p:txBody>
        </p:sp>
        <p:sp>
          <p:nvSpPr>
            <p:cNvPr id="438" name="Google Shape;438;p47"/>
            <p:cNvSpPr txBox="1"/>
            <p:nvPr/>
          </p:nvSpPr>
          <p:spPr>
            <a:xfrm>
              <a:off x="864" y="2304"/>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20+0=20</a:t>
              </a:r>
              <a:endParaRPr/>
            </a:p>
          </p:txBody>
        </p:sp>
        <p:sp>
          <p:nvSpPr>
            <p:cNvPr id="439" name="Google Shape;439;p47"/>
            <p:cNvSpPr txBox="1"/>
            <p:nvPr/>
          </p:nvSpPr>
          <p:spPr>
            <a:xfrm>
              <a:off x="720" y="2832"/>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30+0=30</a:t>
              </a:r>
              <a:endParaRPr/>
            </a:p>
          </p:txBody>
        </p:sp>
        <p:sp>
          <p:nvSpPr>
            <p:cNvPr id="440" name="Google Shape;440;p47"/>
            <p:cNvSpPr txBox="1"/>
            <p:nvPr/>
          </p:nvSpPr>
          <p:spPr>
            <a:xfrm>
              <a:off x="1692" y="1728"/>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8+5=13</a:t>
              </a:r>
              <a:endParaRPr/>
            </a:p>
          </p:txBody>
        </p:sp>
        <p:sp>
          <p:nvSpPr>
            <p:cNvPr id="441" name="Google Shape;441;p47"/>
            <p:cNvSpPr txBox="1"/>
            <p:nvPr/>
          </p:nvSpPr>
          <p:spPr>
            <a:xfrm>
              <a:off x="1488" y="2160"/>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16+2=18</a:t>
              </a:r>
              <a:endParaRPr/>
            </a:p>
          </p:txBody>
        </p:sp>
        <p:sp>
          <p:nvSpPr>
            <p:cNvPr id="442" name="Google Shape;442;p47"/>
            <p:cNvSpPr txBox="1"/>
            <p:nvPr/>
          </p:nvSpPr>
          <p:spPr>
            <a:xfrm>
              <a:off x="1428" y="2808"/>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24+0=24</a:t>
              </a:r>
              <a:endParaRPr/>
            </a:p>
          </p:txBody>
        </p:sp>
        <p:sp>
          <p:nvSpPr>
            <p:cNvPr id="443" name="Google Shape;443;p47"/>
            <p:cNvSpPr txBox="1"/>
            <p:nvPr/>
          </p:nvSpPr>
          <p:spPr>
            <a:xfrm>
              <a:off x="2016" y="2784"/>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24+5=29</a:t>
              </a:r>
              <a:endParaRPr/>
            </a:p>
          </p:txBody>
        </p:sp>
        <p:sp>
          <p:nvSpPr>
            <p:cNvPr id="444" name="Google Shape;444;p47"/>
            <p:cNvSpPr txBox="1"/>
            <p:nvPr/>
          </p:nvSpPr>
          <p:spPr>
            <a:xfrm>
              <a:off x="1056" y="1488"/>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10</a:t>
              </a:r>
              <a:endParaRPr/>
            </a:p>
          </p:txBody>
        </p:sp>
        <p:sp>
          <p:nvSpPr>
            <p:cNvPr id="445" name="Google Shape;445;p47"/>
            <p:cNvSpPr txBox="1"/>
            <p:nvPr/>
          </p:nvSpPr>
          <p:spPr>
            <a:xfrm>
              <a:off x="1728" y="1488"/>
              <a:ext cx="192"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8</a:t>
              </a:r>
              <a:endParaRPr/>
            </a:p>
          </p:txBody>
        </p:sp>
        <p:sp>
          <p:nvSpPr>
            <p:cNvPr id="446" name="Google Shape;446;p47"/>
            <p:cNvSpPr txBox="1"/>
            <p:nvPr/>
          </p:nvSpPr>
          <p:spPr>
            <a:xfrm>
              <a:off x="624" y="1920"/>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10</a:t>
              </a:r>
              <a:endParaRPr/>
            </a:p>
          </p:txBody>
        </p:sp>
        <p:sp>
          <p:nvSpPr>
            <p:cNvPr id="447" name="Google Shape;447;p47"/>
            <p:cNvSpPr txBox="1"/>
            <p:nvPr/>
          </p:nvSpPr>
          <p:spPr>
            <a:xfrm>
              <a:off x="912" y="1920"/>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10</a:t>
              </a:r>
              <a:endParaRPr/>
            </a:p>
          </p:txBody>
        </p:sp>
        <p:sp>
          <p:nvSpPr>
            <p:cNvPr id="448" name="Google Shape;448;p47"/>
            <p:cNvSpPr txBox="1"/>
            <p:nvPr/>
          </p:nvSpPr>
          <p:spPr>
            <a:xfrm>
              <a:off x="444" y="2394"/>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10</a:t>
              </a:r>
              <a:endParaRPr/>
            </a:p>
          </p:txBody>
        </p:sp>
        <p:sp>
          <p:nvSpPr>
            <p:cNvPr id="449" name="Google Shape;449;p47"/>
            <p:cNvSpPr txBox="1"/>
            <p:nvPr/>
          </p:nvSpPr>
          <p:spPr>
            <a:xfrm>
              <a:off x="720" y="2395"/>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10</a:t>
              </a:r>
              <a:endParaRPr/>
            </a:p>
          </p:txBody>
        </p:sp>
        <p:sp>
          <p:nvSpPr>
            <p:cNvPr id="450" name="Google Shape;450;p47"/>
            <p:cNvSpPr txBox="1"/>
            <p:nvPr/>
          </p:nvSpPr>
          <p:spPr>
            <a:xfrm>
              <a:off x="1872" y="1920"/>
              <a:ext cx="160"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8</a:t>
              </a:r>
              <a:endParaRPr/>
            </a:p>
          </p:txBody>
        </p:sp>
        <p:sp>
          <p:nvSpPr>
            <p:cNvPr id="451" name="Google Shape;451;p47"/>
            <p:cNvSpPr txBox="1"/>
            <p:nvPr/>
          </p:nvSpPr>
          <p:spPr>
            <a:xfrm>
              <a:off x="2160" y="1920"/>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16</a:t>
              </a:r>
              <a:endParaRPr/>
            </a:p>
          </p:txBody>
        </p:sp>
        <p:sp>
          <p:nvSpPr>
            <p:cNvPr id="452" name="Google Shape;452;p47"/>
            <p:cNvSpPr txBox="1"/>
            <p:nvPr/>
          </p:nvSpPr>
          <p:spPr>
            <a:xfrm>
              <a:off x="1680" y="2448"/>
              <a:ext cx="160"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8</a:t>
              </a:r>
              <a:endParaRPr/>
            </a:p>
          </p:txBody>
        </p:sp>
        <p:sp>
          <p:nvSpPr>
            <p:cNvPr id="453" name="Google Shape;453;p47"/>
            <p:cNvSpPr txBox="1"/>
            <p:nvPr/>
          </p:nvSpPr>
          <p:spPr>
            <a:xfrm>
              <a:off x="2016" y="2448"/>
              <a:ext cx="160"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8</a:t>
              </a:r>
              <a:endParaRPr/>
            </a:p>
          </p:txBody>
        </p:sp>
        <p:sp>
          <p:nvSpPr>
            <p:cNvPr id="454" name="Google Shape;454;p47"/>
            <p:cNvSpPr/>
            <p:nvPr/>
          </p:nvSpPr>
          <p:spPr>
            <a:xfrm>
              <a:off x="716" y="2534"/>
              <a:ext cx="300" cy="3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55" name="Google Shape;455;p47"/>
            <p:cNvSpPr/>
            <p:nvPr/>
          </p:nvSpPr>
          <p:spPr>
            <a:xfrm>
              <a:off x="2208" y="2160"/>
              <a:ext cx="192" cy="19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56" name="Google Shape;456;p47"/>
            <p:cNvSpPr/>
            <p:nvPr/>
          </p:nvSpPr>
          <p:spPr>
            <a:xfrm>
              <a:off x="1632" y="2640"/>
              <a:ext cx="192" cy="19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57" name="Google Shape;457;p47"/>
            <p:cNvSpPr/>
            <p:nvPr/>
          </p:nvSpPr>
          <p:spPr>
            <a:xfrm>
              <a:off x="960" y="2160"/>
              <a:ext cx="192" cy="19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grpSp>
      <p:grpSp>
        <p:nvGrpSpPr>
          <p:cNvPr id="458" name="Google Shape;458;p47"/>
          <p:cNvGrpSpPr/>
          <p:nvPr/>
        </p:nvGrpSpPr>
        <p:grpSpPr>
          <a:xfrm>
            <a:off x="3998913" y="1990725"/>
            <a:ext cx="1143000" cy="1828800"/>
            <a:chOff x="2544" y="864"/>
            <a:chExt cx="720" cy="1152"/>
          </a:xfrm>
        </p:grpSpPr>
        <p:sp>
          <p:nvSpPr>
            <p:cNvPr id="459" name="Google Shape;459;p47"/>
            <p:cNvSpPr/>
            <p:nvPr/>
          </p:nvSpPr>
          <p:spPr>
            <a:xfrm>
              <a:off x="2544" y="864"/>
              <a:ext cx="720" cy="115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60" name="Google Shape;460;p47"/>
            <p:cNvSpPr txBox="1"/>
            <p:nvPr/>
          </p:nvSpPr>
          <p:spPr>
            <a:xfrm>
              <a:off x="2544" y="864"/>
              <a:ext cx="116"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t/>
              </a:r>
              <a:endParaRPr sz="2000">
                <a:solidFill>
                  <a:schemeClr val="dk1"/>
                </a:solidFill>
                <a:latin typeface="Arial"/>
                <a:ea typeface="Arial"/>
                <a:cs typeface="Arial"/>
                <a:sym typeface="Arial"/>
              </a:endParaRPr>
            </a:p>
          </p:txBody>
        </p:sp>
        <p:sp>
          <p:nvSpPr>
            <p:cNvPr id="461" name="Google Shape;461;p47"/>
            <p:cNvSpPr/>
            <p:nvPr/>
          </p:nvSpPr>
          <p:spPr>
            <a:xfrm>
              <a:off x="2880" y="1248"/>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62" name="Google Shape;462;p47"/>
            <p:cNvSpPr txBox="1"/>
            <p:nvPr/>
          </p:nvSpPr>
          <p:spPr>
            <a:xfrm>
              <a:off x="2832" y="1117"/>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A</a:t>
              </a:r>
              <a:endParaRPr/>
            </a:p>
          </p:txBody>
        </p:sp>
        <p:sp>
          <p:nvSpPr>
            <p:cNvPr id="463" name="Google Shape;463;p47"/>
            <p:cNvSpPr txBox="1"/>
            <p:nvPr/>
          </p:nvSpPr>
          <p:spPr>
            <a:xfrm>
              <a:off x="2688" y="1200"/>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12</a:t>
              </a:r>
              <a:endParaRPr/>
            </a:p>
          </p:txBody>
        </p:sp>
      </p:grpSp>
      <p:sp>
        <p:nvSpPr>
          <p:cNvPr id="464" name="Google Shape;464;p47"/>
          <p:cNvSpPr/>
          <p:nvPr/>
        </p:nvSpPr>
        <p:spPr>
          <a:xfrm>
            <a:off x="5294313" y="1990725"/>
            <a:ext cx="1143000" cy="1828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65" name="Google Shape;465;p47"/>
          <p:cNvSpPr txBox="1"/>
          <p:nvPr/>
        </p:nvSpPr>
        <p:spPr>
          <a:xfrm>
            <a:off x="5294313" y="1990725"/>
            <a:ext cx="184150"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t/>
            </a:r>
            <a:endParaRPr sz="2000">
              <a:solidFill>
                <a:schemeClr val="dk1"/>
              </a:solidFill>
              <a:latin typeface="Arial"/>
              <a:ea typeface="Arial"/>
              <a:cs typeface="Arial"/>
              <a:sym typeface="Arial"/>
            </a:endParaRPr>
          </a:p>
        </p:txBody>
      </p:sp>
      <p:cxnSp>
        <p:nvCxnSpPr>
          <p:cNvPr id="466" name="Google Shape;466;p47"/>
          <p:cNvCxnSpPr/>
          <p:nvPr/>
        </p:nvCxnSpPr>
        <p:spPr>
          <a:xfrm flipH="1">
            <a:off x="5675313" y="2676525"/>
            <a:ext cx="304800" cy="762000"/>
          </a:xfrm>
          <a:prstGeom prst="straightConnector1">
            <a:avLst/>
          </a:prstGeom>
          <a:noFill/>
          <a:ln cap="flat" cmpd="sng" w="9525">
            <a:solidFill>
              <a:schemeClr val="dk1"/>
            </a:solidFill>
            <a:prstDash val="solid"/>
            <a:round/>
            <a:headEnd len="med" w="med" type="none"/>
            <a:tailEnd len="med" w="med" type="none"/>
          </a:ln>
        </p:spPr>
      </p:cxnSp>
      <p:sp>
        <p:nvSpPr>
          <p:cNvPr id="467" name="Google Shape;467;p47"/>
          <p:cNvSpPr/>
          <p:nvPr/>
        </p:nvSpPr>
        <p:spPr>
          <a:xfrm>
            <a:off x="5903913" y="2600325"/>
            <a:ext cx="152400" cy="152400"/>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68" name="Google Shape;468;p47"/>
          <p:cNvSpPr/>
          <p:nvPr/>
        </p:nvSpPr>
        <p:spPr>
          <a:xfrm>
            <a:off x="5599113" y="3362325"/>
            <a:ext cx="152400" cy="152400"/>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69" name="Google Shape;469;p47"/>
          <p:cNvSpPr txBox="1"/>
          <p:nvPr/>
        </p:nvSpPr>
        <p:spPr>
          <a:xfrm>
            <a:off x="5827713" y="2392363"/>
            <a:ext cx="276225"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A</a:t>
            </a:r>
            <a:endParaRPr/>
          </a:p>
        </p:txBody>
      </p:sp>
      <p:sp>
        <p:nvSpPr>
          <p:cNvPr id="470" name="Google Shape;470;p47"/>
          <p:cNvSpPr txBox="1"/>
          <p:nvPr/>
        </p:nvSpPr>
        <p:spPr>
          <a:xfrm>
            <a:off x="5522913" y="3154363"/>
            <a:ext cx="276225" cy="2444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B</a:t>
            </a:r>
            <a:endParaRPr/>
          </a:p>
        </p:txBody>
      </p:sp>
      <p:sp>
        <p:nvSpPr>
          <p:cNvPr id="471" name="Google Shape;471;p47"/>
          <p:cNvSpPr txBox="1"/>
          <p:nvPr/>
        </p:nvSpPr>
        <p:spPr>
          <a:xfrm>
            <a:off x="5599130" y="2544775"/>
            <a:ext cx="457200" cy="24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12</a:t>
            </a:r>
            <a:endParaRPr/>
          </a:p>
        </p:txBody>
      </p:sp>
      <p:sp>
        <p:nvSpPr>
          <p:cNvPr id="472" name="Google Shape;472;p47"/>
          <p:cNvSpPr txBox="1"/>
          <p:nvPr/>
        </p:nvSpPr>
        <p:spPr>
          <a:xfrm>
            <a:off x="5294329" y="3286125"/>
            <a:ext cx="457200" cy="24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15</a:t>
            </a:r>
            <a:endParaRPr/>
          </a:p>
        </p:txBody>
      </p:sp>
      <p:cxnSp>
        <p:nvCxnSpPr>
          <p:cNvPr id="473" name="Google Shape;473;p47"/>
          <p:cNvCxnSpPr/>
          <p:nvPr/>
        </p:nvCxnSpPr>
        <p:spPr>
          <a:xfrm>
            <a:off x="5065713" y="2905125"/>
            <a:ext cx="304800" cy="0"/>
          </a:xfrm>
          <a:prstGeom prst="straightConnector1">
            <a:avLst/>
          </a:prstGeom>
          <a:noFill/>
          <a:ln cap="flat" cmpd="sng" w="9525">
            <a:solidFill>
              <a:schemeClr val="dk1"/>
            </a:solidFill>
            <a:prstDash val="solid"/>
            <a:round/>
            <a:headEnd len="med" w="med" type="none"/>
            <a:tailEnd len="med" w="med" type="triangle"/>
          </a:ln>
        </p:spPr>
      </p:cxnSp>
      <p:cxnSp>
        <p:nvCxnSpPr>
          <p:cNvPr id="474" name="Google Shape;474;p47"/>
          <p:cNvCxnSpPr/>
          <p:nvPr/>
        </p:nvCxnSpPr>
        <p:spPr>
          <a:xfrm>
            <a:off x="6361113" y="2905125"/>
            <a:ext cx="304800" cy="0"/>
          </a:xfrm>
          <a:prstGeom prst="straightConnector1">
            <a:avLst/>
          </a:prstGeom>
          <a:noFill/>
          <a:ln cap="flat" cmpd="sng" w="9525">
            <a:solidFill>
              <a:schemeClr val="dk1"/>
            </a:solidFill>
            <a:prstDash val="solid"/>
            <a:round/>
            <a:headEnd len="med" w="med" type="none"/>
            <a:tailEnd len="med" w="med" type="triangle"/>
          </a:ln>
        </p:spPr>
      </p:cxnSp>
      <p:grpSp>
        <p:nvGrpSpPr>
          <p:cNvPr id="475" name="Google Shape;475;p47"/>
          <p:cNvGrpSpPr/>
          <p:nvPr/>
        </p:nvGrpSpPr>
        <p:grpSpPr>
          <a:xfrm>
            <a:off x="6589713" y="1990725"/>
            <a:ext cx="1162066" cy="2000250"/>
            <a:chOff x="4176" y="864"/>
            <a:chExt cx="732" cy="1260"/>
          </a:xfrm>
        </p:grpSpPr>
        <p:sp>
          <p:nvSpPr>
            <p:cNvPr id="476" name="Google Shape;476;p47"/>
            <p:cNvSpPr/>
            <p:nvPr/>
          </p:nvSpPr>
          <p:spPr>
            <a:xfrm>
              <a:off x="4176" y="864"/>
              <a:ext cx="720" cy="115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77" name="Google Shape;477;p47"/>
            <p:cNvSpPr txBox="1"/>
            <p:nvPr/>
          </p:nvSpPr>
          <p:spPr>
            <a:xfrm>
              <a:off x="4176" y="864"/>
              <a:ext cx="116"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t/>
              </a:r>
              <a:endParaRPr sz="2000">
                <a:solidFill>
                  <a:schemeClr val="dk1"/>
                </a:solidFill>
                <a:latin typeface="Arial"/>
                <a:ea typeface="Arial"/>
                <a:cs typeface="Arial"/>
                <a:sym typeface="Arial"/>
              </a:endParaRPr>
            </a:p>
          </p:txBody>
        </p:sp>
        <p:cxnSp>
          <p:nvCxnSpPr>
            <p:cNvPr id="478" name="Google Shape;478;p47"/>
            <p:cNvCxnSpPr/>
            <p:nvPr/>
          </p:nvCxnSpPr>
          <p:spPr>
            <a:xfrm flipH="1">
              <a:off x="4320" y="1331"/>
              <a:ext cx="192" cy="480"/>
            </a:xfrm>
            <a:prstGeom prst="straightConnector1">
              <a:avLst/>
            </a:prstGeom>
            <a:noFill/>
            <a:ln cap="flat" cmpd="sng" w="9525">
              <a:solidFill>
                <a:schemeClr val="dk1"/>
              </a:solidFill>
              <a:prstDash val="solid"/>
              <a:round/>
              <a:headEnd len="med" w="med" type="none"/>
              <a:tailEnd len="med" w="med" type="none"/>
            </a:ln>
          </p:spPr>
        </p:cxnSp>
        <p:cxnSp>
          <p:nvCxnSpPr>
            <p:cNvPr id="479" name="Google Shape;479;p47"/>
            <p:cNvCxnSpPr/>
            <p:nvPr/>
          </p:nvCxnSpPr>
          <p:spPr>
            <a:xfrm>
              <a:off x="4512" y="1331"/>
              <a:ext cx="192" cy="480"/>
            </a:xfrm>
            <a:prstGeom prst="straightConnector1">
              <a:avLst/>
            </a:prstGeom>
            <a:noFill/>
            <a:ln cap="flat" cmpd="sng" w="9525">
              <a:solidFill>
                <a:schemeClr val="dk1"/>
              </a:solidFill>
              <a:prstDash val="solid"/>
              <a:round/>
              <a:headEnd len="med" w="med" type="none"/>
              <a:tailEnd len="med" w="med" type="none"/>
            </a:ln>
          </p:spPr>
        </p:cxnSp>
        <p:sp>
          <p:nvSpPr>
            <p:cNvPr id="480" name="Google Shape;480;p47"/>
            <p:cNvSpPr/>
            <p:nvPr/>
          </p:nvSpPr>
          <p:spPr>
            <a:xfrm>
              <a:off x="4464" y="1283"/>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81" name="Google Shape;481;p47"/>
            <p:cNvSpPr/>
            <p:nvPr/>
          </p:nvSpPr>
          <p:spPr>
            <a:xfrm>
              <a:off x="4656" y="1763"/>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82" name="Google Shape;482;p47"/>
            <p:cNvSpPr/>
            <p:nvPr/>
          </p:nvSpPr>
          <p:spPr>
            <a:xfrm>
              <a:off x="4272" y="1763"/>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83" name="Google Shape;483;p47"/>
            <p:cNvSpPr txBox="1"/>
            <p:nvPr/>
          </p:nvSpPr>
          <p:spPr>
            <a:xfrm>
              <a:off x="4416" y="1152"/>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A</a:t>
              </a:r>
              <a:endParaRPr/>
            </a:p>
          </p:txBody>
        </p:sp>
        <p:sp>
          <p:nvSpPr>
            <p:cNvPr id="484" name="Google Shape;484;p47"/>
            <p:cNvSpPr txBox="1"/>
            <p:nvPr/>
          </p:nvSpPr>
          <p:spPr>
            <a:xfrm>
              <a:off x="4224" y="1632"/>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B</a:t>
              </a:r>
              <a:endParaRPr/>
            </a:p>
          </p:txBody>
        </p:sp>
        <p:sp>
          <p:nvSpPr>
            <p:cNvPr id="485" name="Google Shape;485;p47"/>
            <p:cNvSpPr txBox="1"/>
            <p:nvPr/>
          </p:nvSpPr>
          <p:spPr>
            <a:xfrm>
              <a:off x="4608" y="1632"/>
              <a:ext cx="178"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G</a:t>
              </a:r>
              <a:endParaRPr/>
            </a:p>
          </p:txBody>
        </p:sp>
        <p:sp>
          <p:nvSpPr>
            <p:cNvPr id="486" name="Google Shape;486;p47"/>
            <p:cNvSpPr txBox="1"/>
            <p:nvPr/>
          </p:nvSpPr>
          <p:spPr>
            <a:xfrm>
              <a:off x="4272" y="1248"/>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13</a:t>
              </a:r>
              <a:endParaRPr/>
            </a:p>
          </p:txBody>
        </p:sp>
        <p:sp>
          <p:nvSpPr>
            <p:cNvPr id="487" name="Google Shape;487;p47"/>
            <p:cNvSpPr txBox="1"/>
            <p:nvPr/>
          </p:nvSpPr>
          <p:spPr>
            <a:xfrm>
              <a:off x="4224" y="1824"/>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15</a:t>
              </a:r>
              <a:endParaRPr/>
            </a:p>
          </p:txBody>
        </p:sp>
        <p:sp>
          <p:nvSpPr>
            <p:cNvPr id="488" name="Google Shape;488;p47"/>
            <p:cNvSpPr txBox="1"/>
            <p:nvPr/>
          </p:nvSpPr>
          <p:spPr>
            <a:xfrm>
              <a:off x="4608" y="1824"/>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13</a:t>
              </a:r>
              <a:endParaRPr/>
            </a:p>
          </p:txBody>
        </p:sp>
      </p:grpSp>
      <p:cxnSp>
        <p:nvCxnSpPr>
          <p:cNvPr id="489" name="Google Shape;489;p47"/>
          <p:cNvCxnSpPr/>
          <p:nvPr/>
        </p:nvCxnSpPr>
        <p:spPr>
          <a:xfrm>
            <a:off x="7656513" y="2905125"/>
            <a:ext cx="304800" cy="0"/>
          </a:xfrm>
          <a:prstGeom prst="straightConnector1">
            <a:avLst/>
          </a:prstGeom>
          <a:noFill/>
          <a:ln cap="flat" cmpd="sng" w="9525">
            <a:solidFill>
              <a:schemeClr val="dk1"/>
            </a:solidFill>
            <a:prstDash val="solid"/>
            <a:round/>
            <a:headEnd len="med" w="med" type="none"/>
            <a:tailEnd len="med" w="med" type="triangle"/>
          </a:ln>
        </p:spPr>
      </p:cxnSp>
      <p:cxnSp>
        <p:nvCxnSpPr>
          <p:cNvPr id="490" name="Google Shape;490;p47"/>
          <p:cNvCxnSpPr/>
          <p:nvPr/>
        </p:nvCxnSpPr>
        <p:spPr>
          <a:xfrm>
            <a:off x="5065713" y="4865688"/>
            <a:ext cx="304800" cy="0"/>
          </a:xfrm>
          <a:prstGeom prst="straightConnector1">
            <a:avLst/>
          </a:prstGeom>
          <a:noFill/>
          <a:ln cap="flat" cmpd="sng" w="9525">
            <a:solidFill>
              <a:schemeClr val="dk1"/>
            </a:solidFill>
            <a:prstDash val="solid"/>
            <a:round/>
            <a:headEnd len="med" w="med" type="none"/>
            <a:tailEnd len="med" w="med" type="triangle"/>
          </a:ln>
        </p:spPr>
      </p:cxnSp>
      <p:grpSp>
        <p:nvGrpSpPr>
          <p:cNvPr id="491" name="Google Shape;491;p47"/>
          <p:cNvGrpSpPr/>
          <p:nvPr/>
        </p:nvGrpSpPr>
        <p:grpSpPr>
          <a:xfrm>
            <a:off x="7885113" y="1990725"/>
            <a:ext cx="1409712" cy="1924050"/>
            <a:chOff x="4992" y="864"/>
            <a:chExt cx="888" cy="1212"/>
          </a:xfrm>
        </p:grpSpPr>
        <p:sp>
          <p:nvSpPr>
            <p:cNvPr id="492" name="Google Shape;492;p47"/>
            <p:cNvSpPr/>
            <p:nvPr/>
          </p:nvSpPr>
          <p:spPr>
            <a:xfrm>
              <a:off x="4992" y="864"/>
              <a:ext cx="720" cy="115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93" name="Google Shape;493;p47"/>
            <p:cNvSpPr txBox="1"/>
            <p:nvPr/>
          </p:nvSpPr>
          <p:spPr>
            <a:xfrm>
              <a:off x="4992" y="864"/>
              <a:ext cx="116"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t/>
              </a:r>
              <a:endParaRPr sz="2000">
                <a:solidFill>
                  <a:schemeClr val="dk1"/>
                </a:solidFill>
                <a:latin typeface="Arial"/>
                <a:ea typeface="Arial"/>
                <a:cs typeface="Arial"/>
                <a:sym typeface="Arial"/>
              </a:endParaRPr>
            </a:p>
          </p:txBody>
        </p:sp>
        <p:cxnSp>
          <p:nvCxnSpPr>
            <p:cNvPr id="494" name="Google Shape;494;p47"/>
            <p:cNvCxnSpPr/>
            <p:nvPr/>
          </p:nvCxnSpPr>
          <p:spPr>
            <a:xfrm flipH="1">
              <a:off x="5280" y="1475"/>
              <a:ext cx="192" cy="480"/>
            </a:xfrm>
            <a:prstGeom prst="straightConnector1">
              <a:avLst/>
            </a:prstGeom>
            <a:noFill/>
            <a:ln cap="flat" cmpd="sng" w="9525">
              <a:solidFill>
                <a:schemeClr val="dk1"/>
              </a:solidFill>
              <a:prstDash val="solid"/>
              <a:round/>
              <a:headEnd len="med" w="med" type="none"/>
              <a:tailEnd len="med" w="med" type="none"/>
            </a:ln>
          </p:spPr>
        </p:cxnSp>
        <p:sp>
          <p:nvSpPr>
            <p:cNvPr id="495" name="Google Shape;495;p47"/>
            <p:cNvSpPr/>
            <p:nvPr/>
          </p:nvSpPr>
          <p:spPr>
            <a:xfrm>
              <a:off x="5232" y="1907"/>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496" name="Google Shape;496;p47"/>
            <p:cNvSpPr txBox="1"/>
            <p:nvPr/>
          </p:nvSpPr>
          <p:spPr>
            <a:xfrm>
              <a:off x="5184" y="1776"/>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H</a:t>
              </a:r>
              <a:endParaRPr/>
            </a:p>
          </p:txBody>
        </p:sp>
        <p:sp>
          <p:nvSpPr>
            <p:cNvPr id="497" name="Google Shape;497;p47"/>
            <p:cNvSpPr txBox="1"/>
            <p:nvPr/>
          </p:nvSpPr>
          <p:spPr>
            <a:xfrm>
              <a:off x="5232" y="1392"/>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13</a:t>
              </a:r>
              <a:endParaRPr/>
            </a:p>
          </p:txBody>
        </p:sp>
        <p:sp>
          <p:nvSpPr>
            <p:cNvPr id="498" name="Google Shape;498;p47"/>
            <p:cNvSpPr txBox="1"/>
            <p:nvPr/>
          </p:nvSpPr>
          <p:spPr>
            <a:xfrm>
              <a:off x="5040" y="1824"/>
              <a:ext cx="207" cy="2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p:txBody>
        </p:sp>
        <p:cxnSp>
          <p:nvCxnSpPr>
            <p:cNvPr id="499" name="Google Shape;499;p47"/>
            <p:cNvCxnSpPr/>
            <p:nvPr/>
          </p:nvCxnSpPr>
          <p:spPr>
            <a:xfrm>
              <a:off x="5280" y="1008"/>
              <a:ext cx="192" cy="480"/>
            </a:xfrm>
            <a:prstGeom prst="straightConnector1">
              <a:avLst/>
            </a:prstGeom>
            <a:noFill/>
            <a:ln cap="flat" cmpd="sng" w="9525">
              <a:solidFill>
                <a:schemeClr val="dk1"/>
              </a:solidFill>
              <a:prstDash val="solid"/>
              <a:round/>
              <a:headEnd len="med" w="med" type="none"/>
              <a:tailEnd len="med" w="med" type="none"/>
            </a:ln>
          </p:spPr>
        </p:cxnSp>
        <p:sp>
          <p:nvSpPr>
            <p:cNvPr id="500" name="Google Shape;500;p47"/>
            <p:cNvSpPr/>
            <p:nvPr/>
          </p:nvSpPr>
          <p:spPr>
            <a:xfrm>
              <a:off x="5232" y="960"/>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01" name="Google Shape;501;p47"/>
            <p:cNvSpPr/>
            <p:nvPr/>
          </p:nvSpPr>
          <p:spPr>
            <a:xfrm>
              <a:off x="5424" y="1427"/>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02" name="Google Shape;502;p47"/>
            <p:cNvSpPr txBox="1"/>
            <p:nvPr/>
          </p:nvSpPr>
          <p:spPr>
            <a:xfrm>
              <a:off x="5232" y="864"/>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A</a:t>
              </a:r>
              <a:endParaRPr/>
            </a:p>
          </p:txBody>
        </p:sp>
        <p:sp>
          <p:nvSpPr>
            <p:cNvPr id="503" name="Google Shape;503;p47"/>
            <p:cNvSpPr txBox="1"/>
            <p:nvPr/>
          </p:nvSpPr>
          <p:spPr>
            <a:xfrm>
              <a:off x="5424" y="1296"/>
              <a:ext cx="178"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G</a:t>
              </a:r>
              <a:endParaRPr/>
            </a:p>
          </p:txBody>
        </p:sp>
        <p:sp>
          <p:nvSpPr>
            <p:cNvPr id="504" name="Google Shape;504;p47"/>
            <p:cNvSpPr txBox="1"/>
            <p:nvPr/>
          </p:nvSpPr>
          <p:spPr>
            <a:xfrm>
              <a:off x="5040" y="1776"/>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18</a:t>
              </a:r>
              <a:endParaRPr/>
            </a:p>
          </p:txBody>
        </p:sp>
        <p:cxnSp>
          <p:nvCxnSpPr>
            <p:cNvPr id="505" name="Google Shape;505;p47"/>
            <p:cNvCxnSpPr/>
            <p:nvPr/>
          </p:nvCxnSpPr>
          <p:spPr>
            <a:xfrm flipH="1">
              <a:off x="5088" y="1824"/>
              <a:ext cx="96" cy="96"/>
            </a:xfrm>
            <a:prstGeom prst="straightConnector1">
              <a:avLst/>
            </a:prstGeom>
            <a:noFill/>
            <a:ln cap="flat" cmpd="sng" w="9525">
              <a:solidFill>
                <a:schemeClr val="dk1"/>
              </a:solidFill>
              <a:prstDash val="solid"/>
              <a:round/>
              <a:headEnd len="med" w="med" type="none"/>
              <a:tailEnd len="med" w="med" type="none"/>
            </a:ln>
          </p:spPr>
        </p:cxnSp>
        <p:sp>
          <p:nvSpPr>
            <p:cNvPr id="506" name="Google Shape;506;p47"/>
            <p:cNvSpPr txBox="1"/>
            <p:nvPr/>
          </p:nvSpPr>
          <p:spPr>
            <a:xfrm>
              <a:off x="5280" y="960"/>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13(15)</a:t>
              </a:r>
              <a:endParaRPr/>
            </a:p>
          </p:txBody>
        </p:sp>
      </p:grpSp>
      <p:grpSp>
        <p:nvGrpSpPr>
          <p:cNvPr id="507" name="Google Shape;507;p47"/>
          <p:cNvGrpSpPr/>
          <p:nvPr/>
        </p:nvGrpSpPr>
        <p:grpSpPr>
          <a:xfrm>
            <a:off x="3998913" y="4027488"/>
            <a:ext cx="1362087" cy="2000262"/>
            <a:chOff x="2544" y="2112"/>
            <a:chExt cx="858" cy="1260"/>
          </a:xfrm>
        </p:grpSpPr>
        <p:sp>
          <p:nvSpPr>
            <p:cNvPr id="508" name="Google Shape;508;p47"/>
            <p:cNvSpPr/>
            <p:nvPr/>
          </p:nvSpPr>
          <p:spPr>
            <a:xfrm>
              <a:off x="2544" y="2112"/>
              <a:ext cx="720" cy="115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09" name="Google Shape;509;p47"/>
            <p:cNvSpPr txBox="1"/>
            <p:nvPr/>
          </p:nvSpPr>
          <p:spPr>
            <a:xfrm>
              <a:off x="3072" y="2112"/>
              <a:ext cx="116"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t/>
              </a:r>
              <a:endParaRPr sz="2000">
                <a:solidFill>
                  <a:schemeClr val="dk1"/>
                </a:solidFill>
                <a:latin typeface="Arial"/>
                <a:ea typeface="Arial"/>
                <a:cs typeface="Arial"/>
                <a:sym typeface="Arial"/>
              </a:endParaRPr>
            </a:p>
          </p:txBody>
        </p:sp>
        <p:cxnSp>
          <p:nvCxnSpPr>
            <p:cNvPr id="510" name="Google Shape;510;p47"/>
            <p:cNvCxnSpPr/>
            <p:nvPr/>
          </p:nvCxnSpPr>
          <p:spPr>
            <a:xfrm>
              <a:off x="2688" y="2208"/>
              <a:ext cx="192" cy="480"/>
            </a:xfrm>
            <a:prstGeom prst="straightConnector1">
              <a:avLst/>
            </a:prstGeom>
            <a:noFill/>
            <a:ln cap="flat" cmpd="sng" w="9525">
              <a:solidFill>
                <a:schemeClr val="dk1"/>
              </a:solidFill>
              <a:prstDash val="solid"/>
              <a:round/>
              <a:headEnd len="med" w="med" type="none"/>
              <a:tailEnd len="med" w="med" type="none"/>
            </a:ln>
          </p:spPr>
        </p:cxnSp>
        <p:sp>
          <p:nvSpPr>
            <p:cNvPr id="511" name="Google Shape;511;p47"/>
            <p:cNvSpPr/>
            <p:nvPr/>
          </p:nvSpPr>
          <p:spPr>
            <a:xfrm>
              <a:off x="2640" y="2160"/>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12" name="Google Shape;512;p47"/>
            <p:cNvSpPr txBox="1"/>
            <p:nvPr/>
          </p:nvSpPr>
          <p:spPr>
            <a:xfrm>
              <a:off x="2688" y="2112"/>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A</a:t>
              </a:r>
              <a:endParaRPr/>
            </a:p>
          </p:txBody>
        </p:sp>
        <p:sp>
          <p:nvSpPr>
            <p:cNvPr id="513" name="Google Shape;513;p47"/>
            <p:cNvSpPr txBox="1"/>
            <p:nvPr/>
          </p:nvSpPr>
          <p:spPr>
            <a:xfrm>
              <a:off x="2880" y="2544"/>
              <a:ext cx="178"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G</a:t>
              </a:r>
              <a:endParaRPr/>
            </a:p>
          </p:txBody>
        </p:sp>
        <p:sp>
          <p:nvSpPr>
            <p:cNvPr id="514" name="Google Shape;514;p47"/>
            <p:cNvSpPr txBox="1"/>
            <p:nvPr/>
          </p:nvSpPr>
          <p:spPr>
            <a:xfrm>
              <a:off x="2544" y="2640"/>
              <a:ext cx="315"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24(∞)</a:t>
              </a:r>
              <a:endParaRPr sz="1000">
                <a:solidFill>
                  <a:schemeClr val="dk1"/>
                </a:solidFill>
                <a:latin typeface="Arial"/>
                <a:ea typeface="Arial"/>
                <a:cs typeface="Arial"/>
                <a:sym typeface="Arial"/>
              </a:endParaRPr>
            </a:p>
          </p:txBody>
        </p:sp>
        <p:cxnSp>
          <p:nvCxnSpPr>
            <p:cNvPr id="515" name="Google Shape;515;p47"/>
            <p:cNvCxnSpPr/>
            <p:nvPr/>
          </p:nvCxnSpPr>
          <p:spPr>
            <a:xfrm>
              <a:off x="2880" y="2688"/>
              <a:ext cx="192" cy="480"/>
            </a:xfrm>
            <a:prstGeom prst="straightConnector1">
              <a:avLst/>
            </a:prstGeom>
            <a:noFill/>
            <a:ln cap="flat" cmpd="sng" w="9525">
              <a:solidFill>
                <a:schemeClr val="dk1"/>
              </a:solidFill>
              <a:prstDash val="solid"/>
              <a:round/>
              <a:headEnd len="med" w="med" type="none"/>
              <a:tailEnd len="med" w="med" type="none"/>
            </a:ln>
          </p:spPr>
        </p:cxnSp>
        <p:sp>
          <p:nvSpPr>
            <p:cNvPr id="516" name="Google Shape;516;p47"/>
            <p:cNvSpPr/>
            <p:nvPr/>
          </p:nvSpPr>
          <p:spPr>
            <a:xfrm>
              <a:off x="3024" y="3120"/>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17" name="Google Shape;517;p47"/>
            <p:cNvSpPr/>
            <p:nvPr/>
          </p:nvSpPr>
          <p:spPr>
            <a:xfrm>
              <a:off x="2832" y="2640"/>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18" name="Google Shape;518;p47"/>
            <p:cNvSpPr txBox="1"/>
            <p:nvPr/>
          </p:nvSpPr>
          <p:spPr>
            <a:xfrm>
              <a:off x="3072" y="2976"/>
              <a:ext cx="138"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I</a:t>
              </a:r>
              <a:endParaRPr/>
            </a:p>
          </p:txBody>
        </p:sp>
        <p:sp>
          <p:nvSpPr>
            <p:cNvPr id="519" name="Google Shape;519;p47"/>
            <p:cNvSpPr txBox="1"/>
            <p:nvPr/>
          </p:nvSpPr>
          <p:spPr>
            <a:xfrm>
              <a:off x="2688" y="2208"/>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15(15)</a:t>
              </a:r>
              <a:endParaRPr/>
            </a:p>
          </p:txBody>
        </p:sp>
        <p:sp>
          <p:nvSpPr>
            <p:cNvPr id="520" name="Google Shape;520;p47"/>
            <p:cNvSpPr txBox="1"/>
            <p:nvPr/>
          </p:nvSpPr>
          <p:spPr>
            <a:xfrm>
              <a:off x="2802" y="3072"/>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24</a:t>
              </a:r>
              <a:endParaRPr/>
            </a:p>
          </p:txBody>
        </p:sp>
      </p:grpSp>
      <p:grpSp>
        <p:nvGrpSpPr>
          <p:cNvPr id="521" name="Google Shape;521;p47"/>
          <p:cNvGrpSpPr/>
          <p:nvPr/>
        </p:nvGrpSpPr>
        <p:grpSpPr>
          <a:xfrm>
            <a:off x="5294313" y="4027488"/>
            <a:ext cx="1238266" cy="1924062"/>
            <a:chOff x="3360" y="2112"/>
            <a:chExt cx="780" cy="1212"/>
          </a:xfrm>
        </p:grpSpPr>
        <p:sp>
          <p:nvSpPr>
            <p:cNvPr id="522" name="Google Shape;522;p47"/>
            <p:cNvSpPr/>
            <p:nvPr/>
          </p:nvSpPr>
          <p:spPr>
            <a:xfrm>
              <a:off x="3360" y="2112"/>
              <a:ext cx="720" cy="115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23" name="Google Shape;523;p47"/>
            <p:cNvSpPr txBox="1"/>
            <p:nvPr/>
          </p:nvSpPr>
          <p:spPr>
            <a:xfrm>
              <a:off x="3360" y="2112"/>
              <a:ext cx="116"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t/>
              </a:r>
              <a:endParaRPr sz="2000">
                <a:solidFill>
                  <a:schemeClr val="dk1"/>
                </a:solidFill>
                <a:latin typeface="Arial"/>
                <a:ea typeface="Arial"/>
                <a:cs typeface="Arial"/>
                <a:sym typeface="Arial"/>
              </a:endParaRPr>
            </a:p>
          </p:txBody>
        </p:sp>
        <p:cxnSp>
          <p:nvCxnSpPr>
            <p:cNvPr id="524" name="Google Shape;524;p47"/>
            <p:cNvCxnSpPr/>
            <p:nvPr/>
          </p:nvCxnSpPr>
          <p:spPr>
            <a:xfrm flipH="1">
              <a:off x="3552" y="2531"/>
              <a:ext cx="192" cy="480"/>
            </a:xfrm>
            <a:prstGeom prst="straightConnector1">
              <a:avLst/>
            </a:prstGeom>
            <a:noFill/>
            <a:ln cap="flat" cmpd="sng" w="9525">
              <a:solidFill>
                <a:schemeClr val="dk1"/>
              </a:solidFill>
              <a:prstDash val="solid"/>
              <a:round/>
              <a:headEnd len="med" w="med" type="none"/>
              <a:tailEnd len="med" w="med" type="none"/>
            </a:ln>
          </p:spPr>
        </p:cxnSp>
        <p:cxnSp>
          <p:nvCxnSpPr>
            <p:cNvPr id="525" name="Google Shape;525;p47"/>
            <p:cNvCxnSpPr/>
            <p:nvPr/>
          </p:nvCxnSpPr>
          <p:spPr>
            <a:xfrm>
              <a:off x="3744" y="2531"/>
              <a:ext cx="192" cy="480"/>
            </a:xfrm>
            <a:prstGeom prst="straightConnector1">
              <a:avLst/>
            </a:prstGeom>
            <a:noFill/>
            <a:ln cap="flat" cmpd="sng" w="9525">
              <a:solidFill>
                <a:schemeClr val="dk1"/>
              </a:solidFill>
              <a:prstDash val="solid"/>
              <a:round/>
              <a:headEnd len="med" w="med" type="none"/>
              <a:tailEnd len="med" w="med" type="none"/>
            </a:ln>
          </p:spPr>
        </p:cxnSp>
        <p:sp>
          <p:nvSpPr>
            <p:cNvPr id="526" name="Google Shape;526;p47"/>
            <p:cNvSpPr/>
            <p:nvPr/>
          </p:nvSpPr>
          <p:spPr>
            <a:xfrm>
              <a:off x="3696" y="2483"/>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27" name="Google Shape;527;p47"/>
            <p:cNvSpPr/>
            <p:nvPr/>
          </p:nvSpPr>
          <p:spPr>
            <a:xfrm>
              <a:off x="3888" y="2963"/>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28" name="Google Shape;528;p47"/>
            <p:cNvSpPr/>
            <p:nvPr/>
          </p:nvSpPr>
          <p:spPr>
            <a:xfrm>
              <a:off x="3504" y="2963"/>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29" name="Google Shape;529;p47"/>
            <p:cNvSpPr txBox="1"/>
            <p:nvPr/>
          </p:nvSpPr>
          <p:spPr>
            <a:xfrm>
              <a:off x="3648" y="2352"/>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A</a:t>
              </a:r>
              <a:endParaRPr/>
            </a:p>
          </p:txBody>
        </p:sp>
        <p:sp>
          <p:nvSpPr>
            <p:cNvPr id="530" name="Google Shape;530;p47"/>
            <p:cNvSpPr txBox="1"/>
            <p:nvPr/>
          </p:nvSpPr>
          <p:spPr>
            <a:xfrm>
              <a:off x="3456" y="2832"/>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B</a:t>
              </a:r>
              <a:endParaRPr/>
            </a:p>
          </p:txBody>
        </p:sp>
        <p:sp>
          <p:nvSpPr>
            <p:cNvPr id="531" name="Google Shape;531;p47"/>
            <p:cNvSpPr txBox="1"/>
            <p:nvPr/>
          </p:nvSpPr>
          <p:spPr>
            <a:xfrm>
              <a:off x="3840" y="2832"/>
              <a:ext cx="178"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G</a:t>
              </a:r>
              <a:endParaRPr/>
            </a:p>
          </p:txBody>
        </p:sp>
        <p:sp>
          <p:nvSpPr>
            <p:cNvPr id="532" name="Google Shape;532;p47"/>
            <p:cNvSpPr txBox="1"/>
            <p:nvPr/>
          </p:nvSpPr>
          <p:spPr>
            <a:xfrm>
              <a:off x="3504" y="2448"/>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15</a:t>
              </a:r>
              <a:endParaRPr/>
            </a:p>
          </p:txBody>
        </p:sp>
        <p:sp>
          <p:nvSpPr>
            <p:cNvPr id="533" name="Google Shape;533;p47"/>
            <p:cNvSpPr txBox="1"/>
            <p:nvPr/>
          </p:nvSpPr>
          <p:spPr>
            <a:xfrm>
              <a:off x="3456" y="3024"/>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15</a:t>
              </a:r>
              <a:endParaRPr/>
            </a:p>
          </p:txBody>
        </p:sp>
        <p:sp>
          <p:nvSpPr>
            <p:cNvPr id="534" name="Google Shape;534;p47"/>
            <p:cNvSpPr txBox="1"/>
            <p:nvPr/>
          </p:nvSpPr>
          <p:spPr>
            <a:xfrm>
              <a:off x="3840" y="3024"/>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24</a:t>
              </a:r>
              <a:endParaRPr/>
            </a:p>
          </p:txBody>
        </p:sp>
      </p:grpSp>
      <p:cxnSp>
        <p:nvCxnSpPr>
          <p:cNvPr id="535" name="Google Shape;535;p47"/>
          <p:cNvCxnSpPr/>
          <p:nvPr/>
        </p:nvCxnSpPr>
        <p:spPr>
          <a:xfrm>
            <a:off x="6361113" y="4865688"/>
            <a:ext cx="304800" cy="0"/>
          </a:xfrm>
          <a:prstGeom prst="straightConnector1">
            <a:avLst/>
          </a:prstGeom>
          <a:noFill/>
          <a:ln cap="flat" cmpd="sng" w="9525">
            <a:solidFill>
              <a:schemeClr val="dk1"/>
            </a:solidFill>
            <a:prstDash val="solid"/>
            <a:round/>
            <a:headEnd len="med" w="med" type="none"/>
            <a:tailEnd len="med" w="med" type="triangle"/>
          </a:ln>
        </p:spPr>
      </p:cxnSp>
      <p:sp>
        <p:nvSpPr>
          <p:cNvPr id="536" name="Google Shape;536;p47"/>
          <p:cNvSpPr txBox="1"/>
          <p:nvPr/>
        </p:nvSpPr>
        <p:spPr>
          <a:xfrm>
            <a:off x="7046913" y="5551488"/>
            <a:ext cx="328612" cy="33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a:t>
            </a:r>
            <a:endParaRPr sz="1600">
              <a:solidFill>
                <a:schemeClr val="dk1"/>
              </a:solidFill>
              <a:latin typeface="Arial"/>
              <a:ea typeface="Arial"/>
              <a:cs typeface="Arial"/>
              <a:sym typeface="Arial"/>
            </a:endParaRPr>
          </a:p>
        </p:txBody>
      </p:sp>
      <p:grpSp>
        <p:nvGrpSpPr>
          <p:cNvPr id="537" name="Google Shape;537;p47"/>
          <p:cNvGrpSpPr/>
          <p:nvPr/>
        </p:nvGrpSpPr>
        <p:grpSpPr>
          <a:xfrm>
            <a:off x="6589713" y="4027488"/>
            <a:ext cx="1203337" cy="1838349"/>
            <a:chOff x="4176" y="2112"/>
            <a:chExt cx="758" cy="1158"/>
          </a:xfrm>
        </p:grpSpPr>
        <p:sp>
          <p:nvSpPr>
            <p:cNvPr id="538" name="Google Shape;538;p47"/>
            <p:cNvSpPr/>
            <p:nvPr/>
          </p:nvSpPr>
          <p:spPr>
            <a:xfrm>
              <a:off x="4176" y="2112"/>
              <a:ext cx="720" cy="115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39" name="Google Shape;539;p47"/>
            <p:cNvSpPr txBox="1"/>
            <p:nvPr/>
          </p:nvSpPr>
          <p:spPr>
            <a:xfrm>
              <a:off x="4176" y="2112"/>
              <a:ext cx="116"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t/>
              </a:r>
              <a:endParaRPr sz="2000">
                <a:solidFill>
                  <a:schemeClr val="dk1"/>
                </a:solidFill>
                <a:latin typeface="Arial"/>
                <a:ea typeface="Arial"/>
                <a:cs typeface="Arial"/>
                <a:sym typeface="Arial"/>
              </a:endParaRPr>
            </a:p>
          </p:txBody>
        </p:sp>
        <p:cxnSp>
          <p:nvCxnSpPr>
            <p:cNvPr id="540" name="Google Shape;540;p47"/>
            <p:cNvCxnSpPr/>
            <p:nvPr/>
          </p:nvCxnSpPr>
          <p:spPr>
            <a:xfrm flipH="1">
              <a:off x="4608" y="2208"/>
              <a:ext cx="192" cy="480"/>
            </a:xfrm>
            <a:prstGeom prst="straightConnector1">
              <a:avLst/>
            </a:prstGeom>
            <a:noFill/>
            <a:ln cap="flat" cmpd="sng" w="9525">
              <a:solidFill>
                <a:schemeClr val="dk1"/>
              </a:solidFill>
              <a:prstDash val="solid"/>
              <a:round/>
              <a:headEnd len="med" w="med" type="none"/>
              <a:tailEnd len="med" w="med" type="none"/>
            </a:ln>
          </p:spPr>
        </p:cxnSp>
        <p:sp>
          <p:nvSpPr>
            <p:cNvPr id="541" name="Google Shape;541;p47"/>
            <p:cNvSpPr/>
            <p:nvPr/>
          </p:nvSpPr>
          <p:spPr>
            <a:xfrm>
              <a:off x="4752" y="2160"/>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cxnSp>
          <p:nvCxnSpPr>
            <p:cNvPr id="542" name="Google Shape;542;p47"/>
            <p:cNvCxnSpPr/>
            <p:nvPr/>
          </p:nvCxnSpPr>
          <p:spPr>
            <a:xfrm flipH="1">
              <a:off x="4416" y="2688"/>
              <a:ext cx="192" cy="480"/>
            </a:xfrm>
            <a:prstGeom prst="straightConnector1">
              <a:avLst/>
            </a:prstGeom>
            <a:noFill/>
            <a:ln cap="flat" cmpd="sng" w="9525">
              <a:solidFill>
                <a:schemeClr val="dk1"/>
              </a:solidFill>
              <a:prstDash val="solid"/>
              <a:round/>
              <a:headEnd len="med" w="med" type="none"/>
              <a:tailEnd len="med" w="med" type="none"/>
            </a:ln>
          </p:spPr>
        </p:cxnSp>
        <p:sp>
          <p:nvSpPr>
            <p:cNvPr id="543" name="Google Shape;543;p47"/>
            <p:cNvSpPr/>
            <p:nvPr/>
          </p:nvSpPr>
          <p:spPr>
            <a:xfrm>
              <a:off x="4368" y="3120"/>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44" name="Google Shape;544;p47"/>
            <p:cNvSpPr/>
            <p:nvPr/>
          </p:nvSpPr>
          <p:spPr>
            <a:xfrm>
              <a:off x="4560" y="2640"/>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45" name="Google Shape;545;p47"/>
            <p:cNvSpPr txBox="1"/>
            <p:nvPr/>
          </p:nvSpPr>
          <p:spPr>
            <a:xfrm>
              <a:off x="4608" y="2112"/>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A</a:t>
              </a:r>
              <a:endParaRPr/>
            </a:p>
          </p:txBody>
        </p:sp>
        <p:sp>
          <p:nvSpPr>
            <p:cNvPr id="546" name="Google Shape;546;p47"/>
            <p:cNvSpPr txBox="1"/>
            <p:nvPr/>
          </p:nvSpPr>
          <p:spPr>
            <a:xfrm>
              <a:off x="4512" y="2509"/>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B</a:t>
              </a:r>
              <a:endParaRPr/>
            </a:p>
          </p:txBody>
        </p:sp>
        <p:sp>
          <p:nvSpPr>
            <p:cNvPr id="547" name="Google Shape;547;p47"/>
            <p:cNvSpPr txBox="1"/>
            <p:nvPr/>
          </p:nvSpPr>
          <p:spPr>
            <a:xfrm>
              <a:off x="4272" y="3024"/>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C</a:t>
              </a:r>
              <a:endParaRPr/>
            </a:p>
          </p:txBody>
        </p:sp>
        <p:sp>
          <p:nvSpPr>
            <p:cNvPr id="548" name="Google Shape;548;p47"/>
            <p:cNvSpPr txBox="1"/>
            <p:nvPr/>
          </p:nvSpPr>
          <p:spPr>
            <a:xfrm>
              <a:off x="4334" y="2160"/>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15(24)</a:t>
              </a:r>
              <a:endParaRPr/>
            </a:p>
          </p:txBody>
        </p:sp>
        <p:sp>
          <p:nvSpPr>
            <p:cNvPr id="549" name="Google Shape;549;p47"/>
            <p:cNvSpPr txBox="1"/>
            <p:nvPr/>
          </p:nvSpPr>
          <p:spPr>
            <a:xfrm>
              <a:off x="4368" y="2592"/>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15</a:t>
              </a:r>
              <a:endParaRPr/>
            </a:p>
          </p:txBody>
        </p:sp>
        <p:sp>
          <p:nvSpPr>
            <p:cNvPr id="550" name="Google Shape;550;p47"/>
            <p:cNvSpPr txBox="1"/>
            <p:nvPr/>
          </p:nvSpPr>
          <p:spPr>
            <a:xfrm>
              <a:off x="4484" y="2970"/>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25</a:t>
              </a:r>
              <a:endParaRPr/>
            </a:p>
          </p:txBody>
        </p:sp>
        <p:cxnSp>
          <p:nvCxnSpPr>
            <p:cNvPr id="551" name="Google Shape;551;p47"/>
            <p:cNvCxnSpPr/>
            <p:nvPr/>
          </p:nvCxnSpPr>
          <p:spPr>
            <a:xfrm flipH="1">
              <a:off x="4512" y="3072"/>
              <a:ext cx="96" cy="96"/>
            </a:xfrm>
            <a:prstGeom prst="straightConnector1">
              <a:avLst/>
            </a:prstGeom>
            <a:noFill/>
            <a:ln cap="flat" cmpd="sng" w="9525">
              <a:solidFill>
                <a:schemeClr val="dk1"/>
              </a:solidFill>
              <a:prstDash val="solid"/>
              <a:round/>
              <a:headEnd len="med" w="med" type="none"/>
              <a:tailEnd len="med" w="med" type="none"/>
            </a:ln>
          </p:spPr>
        </p:cxnSp>
      </p:grpSp>
      <p:cxnSp>
        <p:nvCxnSpPr>
          <p:cNvPr id="552" name="Google Shape;552;p47"/>
          <p:cNvCxnSpPr/>
          <p:nvPr/>
        </p:nvCxnSpPr>
        <p:spPr>
          <a:xfrm>
            <a:off x="7656513" y="4865688"/>
            <a:ext cx="304800" cy="0"/>
          </a:xfrm>
          <a:prstGeom prst="straightConnector1">
            <a:avLst/>
          </a:prstGeom>
          <a:noFill/>
          <a:ln cap="flat" cmpd="sng" w="9525">
            <a:solidFill>
              <a:schemeClr val="dk1"/>
            </a:solidFill>
            <a:prstDash val="solid"/>
            <a:round/>
            <a:headEnd len="med" w="med" type="none"/>
            <a:tailEnd len="med" w="med" type="triangle"/>
          </a:ln>
        </p:spPr>
      </p:cxnSp>
      <p:sp>
        <p:nvSpPr>
          <p:cNvPr id="553" name="Google Shape;553;p47"/>
          <p:cNvSpPr txBox="1"/>
          <p:nvPr/>
        </p:nvSpPr>
        <p:spPr>
          <a:xfrm>
            <a:off x="468329" y="2043125"/>
            <a:ext cx="14097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f = g+h</a:t>
            </a:r>
            <a:endParaRPr/>
          </a:p>
        </p:txBody>
      </p:sp>
      <p:grpSp>
        <p:nvGrpSpPr>
          <p:cNvPr id="554" name="Google Shape;554;p47"/>
          <p:cNvGrpSpPr/>
          <p:nvPr/>
        </p:nvGrpSpPr>
        <p:grpSpPr>
          <a:xfrm>
            <a:off x="7885113" y="4027488"/>
            <a:ext cx="1238270" cy="2000262"/>
            <a:chOff x="4992" y="2112"/>
            <a:chExt cx="780" cy="1260"/>
          </a:xfrm>
        </p:grpSpPr>
        <p:sp>
          <p:nvSpPr>
            <p:cNvPr id="555" name="Google Shape;555;p47"/>
            <p:cNvSpPr/>
            <p:nvPr/>
          </p:nvSpPr>
          <p:spPr>
            <a:xfrm>
              <a:off x="4992" y="2112"/>
              <a:ext cx="720" cy="1152"/>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56" name="Google Shape;556;p47"/>
            <p:cNvSpPr txBox="1"/>
            <p:nvPr/>
          </p:nvSpPr>
          <p:spPr>
            <a:xfrm>
              <a:off x="4992" y="2112"/>
              <a:ext cx="116" cy="2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t/>
              </a:r>
              <a:endParaRPr sz="2000">
                <a:solidFill>
                  <a:schemeClr val="dk1"/>
                </a:solidFill>
                <a:latin typeface="Arial"/>
                <a:ea typeface="Arial"/>
                <a:cs typeface="Arial"/>
                <a:sym typeface="Arial"/>
              </a:endParaRPr>
            </a:p>
          </p:txBody>
        </p:sp>
        <p:cxnSp>
          <p:nvCxnSpPr>
            <p:cNvPr id="557" name="Google Shape;557;p47"/>
            <p:cNvCxnSpPr/>
            <p:nvPr/>
          </p:nvCxnSpPr>
          <p:spPr>
            <a:xfrm flipH="1">
              <a:off x="5232" y="2208"/>
              <a:ext cx="192" cy="480"/>
            </a:xfrm>
            <a:prstGeom prst="straightConnector1">
              <a:avLst/>
            </a:prstGeom>
            <a:noFill/>
            <a:ln cap="flat" cmpd="sng" w="9525">
              <a:solidFill>
                <a:schemeClr val="dk1"/>
              </a:solidFill>
              <a:prstDash val="solid"/>
              <a:round/>
              <a:headEnd len="med" w="med" type="none"/>
              <a:tailEnd len="med" w="med" type="none"/>
            </a:ln>
          </p:spPr>
        </p:cxnSp>
        <p:cxnSp>
          <p:nvCxnSpPr>
            <p:cNvPr id="558" name="Google Shape;558;p47"/>
            <p:cNvCxnSpPr/>
            <p:nvPr/>
          </p:nvCxnSpPr>
          <p:spPr>
            <a:xfrm>
              <a:off x="5232" y="2688"/>
              <a:ext cx="192" cy="480"/>
            </a:xfrm>
            <a:prstGeom prst="straightConnector1">
              <a:avLst/>
            </a:prstGeom>
            <a:noFill/>
            <a:ln cap="flat" cmpd="sng" w="9525">
              <a:solidFill>
                <a:schemeClr val="dk1"/>
              </a:solidFill>
              <a:prstDash val="solid"/>
              <a:round/>
              <a:headEnd len="med" w="med" type="none"/>
              <a:tailEnd len="med" w="med" type="none"/>
            </a:ln>
          </p:spPr>
        </p:cxnSp>
        <p:sp>
          <p:nvSpPr>
            <p:cNvPr id="559" name="Google Shape;559;p47"/>
            <p:cNvSpPr/>
            <p:nvPr/>
          </p:nvSpPr>
          <p:spPr>
            <a:xfrm>
              <a:off x="5376" y="3120"/>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60" name="Google Shape;560;p47"/>
            <p:cNvSpPr/>
            <p:nvPr/>
          </p:nvSpPr>
          <p:spPr>
            <a:xfrm>
              <a:off x="5184" y="2640"/>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61" name="Google Shape;561;p47"/>
            <p:cNvSpPr/>
            <p:nvPr/>
          </p:nvSpPr>
          <p:spPr>
            <a:xfrm>
              <a:off x="5376" y="2160"/>
              <a:ext cx="96" cy="96"/>
            </a:xfrm>
            <a:prstGeom prst="ellipse">
              <a:avLst/>
            </a:prstGeom>
            <a:solidFill>
              <a:srgbClr val="969696"/>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
          <p:nvSpPr>
            <p:cNvPr id="562" name="Google Shape;562;p47"/>
            <p:cNvSpPr txBox="1"/>
            <p:nvPr/>
          </p:nvSpPr>
          <p:spPr>
            <a:xfrm>
              <a:off x="5472" y="2112"/>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A</a:t>
              </a:r>
              <a:endParaRPr/>
            </a:p>
          </p:txBody>
        </p:sp>
        <p:sp>
          <p:nvSpPr>
            <p:cNvPr id="563" name="Google Shape;563;p47"/>
            <p:cNvSpPr txBox="1"/>
            <p:nvPr/>
          </p:nvSpPr>
          <p:spPr>
            <a:xfrm>
              <a:off x="5136" y="2509"/>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B</a:t>
              </a:r>
              <a:endParaRPr/>
            </a:p>
          </p:txBody>
        </p:sp>
        <p:sp>
          <p:nvSpPr>
            <p:cNvPr id="564" name="Google Shape;564;p47"/>
            <p:cNvSpPr txBox="1"/>
            <p:nvPr/>
          </p:nvSpPr>
          <p:spPr>
            <a:xfrm>
              <a:off x="5376" y="2976"/>
              <a:ext cx="174"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b="1" lang="en-US" sz="1000">
                  <a:solidFill>
                    <a:schemeClr val="dk1"/>
                  </a:solidFill>
                  <a:latin typeface="Arial"/>
                  <a:ea typeface="Arial"/>
                  <a:cs typeface="Arial"/>
                  <a:sym typeface="Arial"/>
                </a:rPr>
                <a:t>D</a:t>
              </a:r>
              <a:endParaRPr/>
            </a:p>
          </p:txBody>
        </p:sp>
        <p:sp>
          <p:nvSpPr>
            <p:cNvPr id="565" name="Google Shape;565;p47"/>
            <p:cNvSpPr txBox="1"/>
            <p:nvPr/>
          </p:nvSpPr>
          <p:spPr>
            <a:xfrm>
              <a:off x="5184" y="2352"/>
              <a:ext cx="160"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8</a:t>
              </a:r>
              <a:endParaRPr/>
            </a:p>
          </p:txBody>
        </p:sp>
        <p:sp>
          <p:nvSpPr>
            <p:cNvPr id="566" name="Google Shape;566;p47"/>
            <p:cNvSpPr txBox="1"/>
            <p:nvPr/>
          </p:nvSpPr>
          <p:spPr>
            <a:xfrm>
              <a:off x="5472" y="3072"/>
              <a:ext cx="3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20</a:t>
              </a:r>
              <a:endParaRPr/>
            </a:p>
          </p:txBody>
        </p:sp>
        <p:sp>
          <p:nvSpPr>
            <p:cNvPr id="567" name="Google Shape;567;p47"/>
            <p:cNvSpPr txBox="1"/>
            <p:nvPr/>
          </p:nvSpPr>
          <p:spPr>
            <a:xfrm>
              <a:off x="5088" y="2208"/>
              <a:ext cx="600" cy="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20(24)</a:t>
              </a:r>
              <a:endParaRPr/>
            </a:p>
          </p:txBody>
        </p:sp>
        <p:sp>
          <p:nvSpPr>
            <p:cNvPr id="568" name="Google Shape;568;p47"/>
            <p:cNvSpPr txBox="1"/>
            <p:nvPr/>
          </p:nvSpPr>
          <p:spPr>
            <a:xfrm>
              <a:off x="5280" y="2592"/>
              <a:ext cx="315" cy="1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000"/>
                <a:buFont typeface="Arial"/>
                <a:buNone/>
              </a:pPr>
              <a:r>
                <a:rPr lang="en-US" sz="1000">
                  <a:solidFill>
                    <a:schemeClr val="dk1"/>
                  </a:solidFill>
                  <a:latin typeface="Arial"/>
                  <a:ea typeface="Arial"/>
                  <a:cs typeface="Arial"/>
                  <a:sym typeface="Arial"/>
                </a:rPr>
                <a:t>20(∞)</a:t>
              </a:r>
              <a:endParaRPr sz="1000">
                <a:solidFill>
                  <a:schemeClr val="dk1"/>
                </a:solidFill>
                <a:latin typeface="Arial"/>
                <a:ea typeface="Arial"/>
                <a:cs typeface="Arial"/>
                <a:sym typeface="Arial"/>
              </a:endParaRPr>
            </a:p>
          </p:txBody>
        </p:sp>
      </p:grpSp>
      <p:sp>
        <p:nvSpPr>
          <p:cNvPr id="569" name="Google Shape;569;p47"/>
          <p:cNvSpPr txBox="1"/>
          <p:nvPr/>
        </p:nvSpPr>
        <p:spPr>
          <a:xfrm>
            <a:off x="3870325" y="1185863"/>
            <a:ext cx="5218113" cy="739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1400"/>
              <a:buFont typeface="Times New Roman"/>
              <a:buNone/>
            </a:pPr>
            <a:r>
              <a:rPr b="1" lang="en-US" sz="1400" u="sng">
                <a:solidFill>
                  <a:schemeClr val="accent2"/>
                </a:solidFill>
                <a:latin typeface="Times New Roman"/>
                <a:ea typeface="Times New Roman"/>
                <a:cs typeface="Times New Roman"/>
                <a:sym typeface="Times New Roman"/>
              </a:rPr>
              <a:t>Progress of SMA*</a:t>
            </a:r>
            <a:r>
              <a:rPr b="1" lang="en-US" sz="1400">
                <a:solidFill>
                  <a:schemeClr val="accent2"/>
                </a:solidFill>
                <a:latin typeface="Times New Roman"/>
                <a:ea typeface="Times New Roman"/>
                <a:cs typeface="Times New Roman"/>
                <a:sym typeface="Times New Roman"/>
              </a:rPr>
              <a:t> </a:t>
            </a:r>
            <a:r>
              <a:rPr lang="en-US" sz="1400">
                <a:solidFill>
                  <a:schemeClr val="accent2"/>
                </a:solidFill>
                <a:latin typeface="Times New Roman"/>
                <a:ea typeface="Times New Roman"/>
                <a:cs typeface="Times New Roman"/>
                <a:sym typeface="Times New Roman"/>
              </a:rPr>
              <a:t>(</a:t>
            </a:r>
            <a:r>
              <a:rPr lang="en-US" sz="1400">
                <a:solidFill>
                  <a:srgbClr val="C00000"/>
                </a:solidFill>
                <a:latin typeface="Times New Roman"/>
                <a:ea typeface="Times New Roman"/>
                <a:cs typeface="Times New Roman"/>
                <a:sym typeface="Times New Roman"/>
              </a:rPr>
              <a:t>with enough memory to store just 3 nodes</a:t>
            </a:r>
            <a:r>
              <a:rPr lang="en-US" sz="1400">
                <a:solidFill>
                  <a:schemeClr val="accent2"/>
                </a:solidFill>
                <a:latin typeface="Times New Roman"/>
                <a:ea typeface="Times New Roman"/>
                <a:cs typeface="Times New Roman"/>
                <a:sym typeface="Times New Roman"/>
              </a:rPr>
              <a:t>).  </a:t>
            </a:r>
            <a:br>
              <a:rPr lang="en-US" sz="1400">
                <a:solidFill>
                  <a:schemeClr val="accent2"/>
                </a:solidFill>
                <a:latin typeface="Times New Roman"/>
                <a:ea typeface="Times New Roman"/>
                <a:cs typeface="Times New Roman"/>
                <a:sym typeface="Times New Roman"/>
              </a:rPr>
            </a:br>
            <a:r>
              <a:rPr lang="en-US" sz="1400">
                <a:solidFill>
                  <a:schemeClr val="accent2"/>
                </a:solidFill>
                <a:latin typeface="Times New Roman"/>
                <a:ea typeface="Times New Roman"/>
                <a:cs typeface="Times New Roman"/>
                <a:sym typeface="Times New Roman"/>
              </a:rPr>
              <a:t>Each node is labeled with its </a:t>
            </a:r>
            <a:r>
              <a:rPr i="1" lang="en-US" sz="1400">
                <a:solidFill>
                  <a:schemeClr val="accent2"/>
                </a:solidFill>
                <a:latin typeface="Times New Roman"/>
                <a:ea typeface="Times New Roman"/>
                <a:cs typeface="Times New Roman"/>
                <a:sym typeface="Times New Roman"/>
              </a:rPr>
              <a:t>current</a:t>
            </a:r>
            <a:r>
              <a:rPr lang="en-US" sz="1400">
                <a:solidFill>
                  <a:schemeClr val="accent2"/>
                </a:solidFill>
                <a:latin typeface="Times New Roman"/>
                <a:ea typeface="Times New Roman"/>
                <a:cs typeface="Times New Roman"/>
                <a:sym typeface="Times New Roman"/>
              </a:rPr>
              <a:t> </a:t>
            </a:r>
            <a:r>
              <a:rPr i="1" lang="en-US" sz="1400">
                <a:solidFill>
                  <a:schemeClr val="accent2"/>
                </a:solidFill>
                <a:latin typeface="Times New Roman"/>
                <a:ea typeface="Times New Roman"/>
                <a:cs typeface="Times New Roman"/>
                <a:sym typeface="Times New Roman"/>
              </a:rPr>
              <a:t>f</a:t>
            </a:r>
            <a:r>
              <a:rPr lang="en-US" sz="1400">
                <a:solidFill>
                  <a:schemeClr val="accent2"/>
                </a:solidFill>
                <a:latin typeface="Times New Roman"/>
                <a:ea typeface="Times New Roman"/>
                <a:cs typeface="Times New Roman"/>
                <a:sym typeface="Times New Roman"/>
              </a:rPr>
              <a:t>-cost.  </a:t>
            </a:r>
            <a:br>
              <a:rPr lang="en-US" sz="1400">
                <a:solidFill>
                  <a:schemeClr val="accent2"/>
                </a:solidFill>
                <a:latin typeface="Times New Roman"/>
                <a:ea typeface="Times New Roman"/>
                <a:cs typeface="Times New Roman"/>
                <a:sym typeface="Times New Roman"/>
              </a:rPr>
            </a:br>
            <a:r>
              <a:rPr lang="en-US" sz="1400">
                <a:solidFill>
                  <a:schemeClr val="accent2"/>
                </a:solidFill>
                <a:latin typeface="Times New Roman"/>
                <a:ea typeface="Times New Roman"/>
                <a:cs typeface="Times New Roman"/>
                <a:sym typeface="Times New Roman"/>
              </a:rPr>
              <a:t>Values in parentheses show the value of the best forgotten descendant.</a:t>
            </a:r>
            <a:endParaRPr/>
          </a:p>
        </p:txBody>
      </p:sp>
      <p:sp>
        <p:nvSpPr>
          <p:cNvPr id="570" name="Google Shape;570;p47"/>
          <p:cNvSpPr txBox="1"/>
          <p:nvPr/>
        </p:nvSpPr>
        <p:spPr>
          <a:xfrm>
            <a:off x="457200" y="5870575"/>
            <a:ext cx="8321675" cy="646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8000"/>
              </a:buClr>
              <a:buSzPts val="1800"/>
              <a:buFont typeface="Times New Roman"/>
              <a:buNone/>
            </a:pPr>
            <a:r>
              <a:rPr lang="en-US" sz="1800">
                <a:solidFill>
                  <a:srgbClr val="008000"/>
                </a:solidFill>
                <a:latin typeface="Times New Roman"/>
                <a:ea typeface="Times New Roman"/>
                <a:cs typeface="Times New Roman"/>
                <a:sym typeface="Times New Roman"/>
              </a:rPr>
              <a:t>Optimal &amp; complete if enough memory</a:t>
            </a:r>
            <a:endParaRPr/>
          </a:p>
          <a:p>
            <a:pPr indent="0" lvl="0" marL="0" marR="0" rtl="0" algn="l">
              <a:spcBef>
                <a:spcPts val="0"/>
              </a:spcBef>
              <a:spcAft>
                <a:spcPts val="0"/>
              </a:spcAft>
              <a:buClr>
                <a:srgbClr val="008000"/>
              </a:buClr>
              <a:buSzPts val="1800"/>
              <a:buFont typeface="Times New Roman"/>
              <a:buNone/>
            </a:pPr>
            <a:r>
              <a:rPr lang="en-US" sz="1800">
                <a:solidFill>
                  <a:srgbClr val="008000"/>
                </a:solidFill>
                <a:latin typeface="Times New Roman"/>
                <a:ea typeface="Times New Roman"/>
                <a:cs typeface="Times New Roman"/>
                <a:sym typeface="Times New Roman"/>
              </a:rPr>
              <a:t>Can be made to signal when the best solution found might not be optimal (e.g., if J=19)</a:t>
            </a:r>
            <a:endParaRPr/>
          </a:p>
        </p:txBody>
      </p:sp>
      <p:sp>
        <p:nvSpPr>
          <p:cNvPr id="571" name="Google Shape;571;p47"/>
          <p:cNvSpPr/>
          <p:nvPr/>
        </p:nvSpPr>
        <p:spPr>
          <a:xfrm>
            <a:off x="2054225" y="2081225"/>
            <a:ext cx="149070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  = goal</a:t>
            </a:r>
            <a:endParaRPr/>
          </a:p>
        </p:txBody>
      </p:sp>
      <p:sp>
        <p:nvSpPr>
          <p:cNvPr id="572" name="Google Shape;572;p47"/>
          <p:cNvSpPr/>
          <p:nvPr/>
        </p:nvSpPr>
        <p:spPr>
          <a:xfrm>
            <a:off x="1543050" y="1235075"/>
            <a:ext cx="1166813" cy="307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1400"/>
              <a:buFont typeface="Times New Roman"/>
              <a:buNone/>
            </a:pPr>
            <a:r>
              <a:rPr b="1" lang="en-US" sz="1400" u="sng">
                <a:solidFill>
                  <a:schemeClr val="accent2"/>
                </a:solidFill>
                <a:latin typeface="Times New Roman"/>
                <a:ea typeface="Times New Roman"/>
                <a:cs typeface="Times New Roman"/>
                <a:sym typeface="Times New Roman"/>
              </a:rPr>
              <a:t>Search </a:t>
            </a:r>
            <a:r>
              <a:rPr b="1" i="1" lang="en-US" sz="1400" u="sng">
                <a:solidFill>
                  <a:schemeClr val="accent2"/>
                </a:solidFill>
                <a:latin typeface="Times New Roman"/>
                <a:ea typeface="Times New Roman"/>
                <a:cs typeface="Times New Roman"/>
                <a:sym typeface="Times New Roman"/>
              </a:rPr>
              <a:t>space</a:t>
            </a:r>
            <a:endParaRPr/>
          </a:p>
        </p:txBody>
      </p:sp>
      <p:cxnSp>
        <p:nvCxnSpPr>
          <p:cNvPr id="573" name="Google Shape;573;p47"/>
          <p:cNvCxnSpPr>
            <a:stCxn id="492" idx="2"/>
            <a:endCxn id="508" idx="0"/>
          </p:cNvCxnSpPr>
          <p:nvPr/>
        </p:nvCxnSpPr>
        <p:spPr>
          <a:xfrm rot="5400000">
            <a:off x="6409563" y="1980375"/>
            <a:ext cx="207900" cy="3886200"/>
          </a:xfrm>
          <a:prstGeom prst="curvedConnector3">
            <a:avLst>
              <a:gd fmla="val 49635" name="adj1"/>
            </a:avLst>
          </a:prstGeom>
          <a:noFill/>
          <a:ln cap="flat" cmpd="sng" w="9525">
            <a:solidFill>
              <a:schemeClr val="dk1"/>
            </a:solidFill>
            <a:prstDash val="solid"/>
            <a:round/>
            <a:headEnd len="med" w="med" type="none"/>
            <a:tailEnd len="med" w="med" type="triangle"/>
          </a:ln>
        </p:spPr>
      </p:cxnSp>
      <p:sp>
        <p:nvSpPr>
          <p:cNvPr id="574" name="Google Shape;574;p47"/>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575" name="Google Shape;575;p47"/>
          <p:cNvSpPr/>
          <p:nvPr/>
        </p:nvSpPr>
        <p:spPr>
          <a:xfrm>
            <a:off x="2027249" y="2143107"/>
            <a:ext cx="304800" cy="304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79" name="Shape 579"/>
        <p:cNvGrpSpPr/>
        <p:nvPr/>
      </p:nvGrpSpPr>
      <p:grpSpPr>
        <a:xfrm>
          <a:off x="0" y="0"/>
          <a:ext cx="0" cy="0"/>
          <a:chOff x="0" y="0"/>
          <a:chExt cx="0" cy="0"/>
        </a:xfrm>
      </p:grpSpPr>
      <p:sp>
        <p:nvSpPr>
          <p:cNvPr id="580" name="Google Shape;580;p48"/>
          <p:cNvSpPr txBox="1"/>
          <p:nvPr>
            <p:ph type="title"/>
          </p:nvPr>
        </p:nvSpPr>
        <p:spPr>
          <a:xfrm>
            <a:off x="533400" y="47625"/>
            <a:ext cx="836295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dk2"/>
                </a:solidFill>
                <a:latin typeface="Times New Roman"/>
                <a:ea typeface="Times New Roman"/>
                <a:cs typeface="Times New Roman"/>
                <a:sym typeface="Times New Roman"/>
              </a:rPr>
              <a:t>SMA* pseudocode </a:t>
            </a:r>
            <a:r>
              <a:rPr b="0" i="0" lang="en-US" sz="2000" u="none" cap="none" strike="noStrike">
                <a:solidFill>
                  <a:schemeClr val="dk2"/>
                </a:solidFill>
                <a:latin typeface="Times New Roman"/>
                <a:ea typeface="Times New Roman"/>
                <a:cs typeface="Times New Roman"/>
                <a:sym typeface="Times New Roman"/>
              </a:rPr>
              <a:t>(from 1</a:t>
            </a:r>
            <a:r>
              <a:rPr b="0" baseline="30000" i="0" lang="en-US" sz="2000" u="none" cap="none" strike="noStrike">
                <a:solidFill>
                  <a:schemeClr val="dk2"/>
                </a:solidFill>
                <a:latin typeface="Times New Roman"/>
                <a:ea typeface="Times New Roman"/>
                <a:cs typeface="Times New Roman"/>
                <a:sym typeface="Times New Roman"/>
              </a:rPr>
              <a:t>st</a:t>
            </a:r>
            <a:r>
              <a:rPr b="0" i="0" lang="en-US" sz="2000" u="none" cap="none" strike="noStrike">
                <a:solidFill>
                  <a:schemeClr val="dk2"/>
                </a:solidFill>
                <a:latin typeface="Times New Roman"/>
                <a:ea typeface="Times New Roman"/>
                <a:cs typeface="Times New Roman"/>
                <a:sym typeface="Times New Roman"/>
              </a:rPr>
              <a:t> edition of Russell &amp; Norvig)</a:t>
            </a:r>
            <a:endParaRPr b="0" i="0" sz="2800" u="none" cap="none" strike="noStrike">
              <a:solidFill>
                <a:schemeClr val="dk2"/>
              </a:solidFill>
              <a:latin typeface="Times New Roman"/>
              <a:ea typeface="Times New Roman"/>
              <a:cs typeface="Times New Roman"/>
              <a:sym typeface="Times New Roman"/>
            </a:endParaRPr>
          </a:p>
        </p:txBody>
      </p:sp>
      <p:sp>
        <p:nvSpPr>
          <p:cNvPr id="581" name="Google Shape;581;p48"/>
          <p:cNvSpPr txBox="1"/>
          <p:nvPr/>
        </p:nvSpPr>
        <p:spPr>
          <a:xfrm>
            <a:off x="762000" y="1254125"/>
            <a:ext cx="7772400" cy="52832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function</a:t>
            </a:r>
            <a:r>
              <a:rPr lang="en-US" sz="1500">
                <a:solidFill>
                  <a:schemeClr val="dk1"/>
                </a:solidFill>
                <a:latin typeface="Times New Roman"/>
                <a:ea typeface="Times New Roman"/>
                <a:cs typeface="Times New Roman"/>
                <a:sym typeface="Times New Roman"/>
              </a:rPr>
              <a:t> SMA*(</a:t>
            </a:r>
            <a:r>
              <a:rPr i="1" lang="en-US" sz="1500">
                <a:solidFill>
                  <a:schemeClr val="dk1"/>
                </a:solidFill>
                <a:latin typeface="Times New Roman"/>
                <a:ea typeface="Times New Roman"/>
                <a:cs typeface="Times New Roman"/>
                <a:sym typeface="Times New Roman"/>
              </a:rPr>
              <a:t>problem</a:t>
            </a: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returns</a:t>
            </a:r>
            <a:r>
              <a:rPr lang="en-US" sz="1500">
                <a:solidFill>
                  <a:schemeClr val="dk1"/>
                </a:solidFill>
                <a:latin typeface="Times New Roman"/>
                <a:ea typeface="Times New Roman"/>
                <a:cs typeface="Times New Roman"/>
                <a:sym typeface="Times New Roman"/>
              </a:rPr>
              <a:t> a solution sequence</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inputs</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problem</a:t>
            </a:r>
            <a:r>
              <a:rPr lang="en-US" sz="1500">
                <a:solidFill>
                  <a:schemeClr val="dk1"/>
                </a:solidFill>
                <a:latin typeface="Times New Roman"/>
                <a:ea typeface="Times New Roman"/>
                <a:cs typeface="Times New Roman"/>
                <a:sym typeface="Times New Roman"/>
              </a:rPr>
              <a:t>, a problem</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static</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Queue</a:t>
            </a:r>
            <a:r>
              <a:rPr lang="en-US" sz="1500">
                <a:solidFill>
                  <a:schemeClr val="dk1"/>
                </a:solidFill>
                <a:latin typeface="Times New Roman"/>
                <a:ea typeface="Times New Roman"/>
                <a:cs typeface="Times New Roman"/>
                <a:sym typeface="Times New Roman"/>
              </a:rPr>
              <a:t>, a queue of nodes ordered by </a:t>
            </a:r>
            <a:r>
              <a:rPr i="1" lang="en-US" sz="1500">
                <a:solidFill>
                  <a:schemeClr val="dk1"/>
                </a:solidFill>
                <a:latin typeface="Times New Roman"/>
                <a:ea typeface="Times New Roman"/>
                <a:cs typeface="Times New Roman"/>
                <a:sym typeface="Times New Roman"/>
              </a:rPr>
              <a:t>f</a:t>
            </a:r>
            <a:r>
              <a:rPr lang="en-US" sz="1500">
                <a:solidFill>
                  <a:schemeClr val="dk1"/>
                </a:solidFill>
                <a:latin typeface="Times New Roman"/>
                <a:ea typeface="Times New Roman"/>
                <a:cs typeface="Times New Roman"/>
                <a:sym typeface="Times New Roman"/>
              </a:rPr>
              <a:t>-cost</a:t>
            </a:r>
            <a:endParaRPr/>
          </a:p>
          <a:p>
            <a:pPr indent="0" lvl="0" marL="0" marR="0" rtl="0" algn="l">
              <a:spcBef>
                <a:spcPts val="0"/>
              </a:spcBef>
              <a:spcAft>
                <a:spcPts val="0"/>
              </a:spcAft>
              <a:buClr>
                <a:schemeClr val="dk1"/>
              </a:buClr>
              <a:buSzPts val="1000"/>
              <a:buFont typeface="Times New Roman"/>
              <a:buNone/>
            </a:pPr>
            <a:r>
              <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Queue</a:t>
            </a:r>
            <a:r>
              <a:rPr lang="en-US" sz="1500">
                <a:solidFill>
                  <a:schemeClr val="dk1"/>
                </a:solidFill>
                <a:latin typeface="Times New Roman"/>
                <a:ea typeface="Times New Roman"/>
                <a:cs typeface="Times New Roman"/>
                <a:sym typeface="Times New Roman"/>
              </a:rPr>
              <a:t> ← MAKE-QUEUE({MAKE-NODE(INITIAL-STATE[</a:t>
            </a:r>
            <a:r>
              <a:rPr i="1" lang="en-US" sz="1500">
                <a:solidFill>
                  <a:schemeClr val="dk1"/>
                </a:solidFill>
                <a:latin typeface="Times New Roman"/>
                <a:ea typeface="Times New Roman"/>
                <a:cs typeface="Times New Roman"/>
                <a:sym typeface="Times New Roman"/>
              </a:rPr>
              <a:t>problem</a:t>
            </a:r>
            <a:r>
              <a:rPr lang="en-US" sz="15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loop do</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if</a:t>
            </a: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Queue</a:t>
            </a:r>
            <a:r>
              <a:rPr lang="en-US" sz="1500">
                <a:solidFill>
                  <a:schemeClr val="dk1"/>
                </a:solidFill>
                <a:latin typeface="Times New Roman"/>
                <a:ea typeface="Times New Roman"/>
                <a:cs typeface="Times New Roman"/>
                <a:sym typeface="Times New Roman"/>
              </a:rPr>
              <a:t> is empty </a:t>
            </a:r>
            <a:r>
              <a:rPr b="1" lang="en-US" sz="1500">
                <a:solidFill>
                  <a:schemeClr val="dk1"/>
                </a:solidFill>
                <a:latin typeface="Times New Roman"/>
                <a:ea typeface="Times New Roman"/>
                <a:cs typeface="Times New Roman"/>
                <a:sym typeface="Times New Roman"/>
              </a:rPr>
              <a:t>then return</a:t>
            </a:r>
            <a:r>
              <a:rPr lang="en-US" sz="1500">
                <a:solidFill>
                  <a:schemeClr val="dk1"/>
                </a:solidFill>
                <a:latin typeface="Times New Roman"/>
                <a:ea typeface="Times New Roman"/>
                <a:cs typeface="Times New Roman"/>
                <a:sym typeface="Times New Roman"/>
              </a:rPr>
              <a:t> failure</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n</a:t>
            </a:r>
            <a:r>
              <a:rPr lang="en-US" sz="1500">
                <a:solidFill>
                  <a:schemeClr val="dk1"/>
                </a:solidFill>
                <a:latin typeface="Times New Roman"/>
                <a:ea typeface="Times New Roman"/>
                <a:cs typeface="Times New Roman"/>
                <a:sym typeface="Times New Roman"/>
              </a:rPr>
              <a:t> ← deepest least-f-cost node in </a:t>
            </a:r>
            <a:r>
              <a:rPr i="1" lang="en-US" sz="1500">
                <a:solidFill>
                  <a:schemeClr val="dk1"/>
                </a:solidFill>
                <a:latin typeface="Times New Roman"/>
                <a:ea typeface="Times New Roman"/>
                <a:cs typeface="Times New Roman"/>
                <a:sym typeface="Times New Roman"/>
              </a:rPr>
              <a:t>Queue</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if</a:t>
            </a:r>
            <a:r>
              <a:rPr lang="en-US" sz="1500">
                <a:solidFill>
                  <a:schemeClr val="dk1"/>
                </a:solidFill>
                <a:latin typeface="Times New Roman"/>
                <a:ea typeface="Times New Roman"/>
                <a:cs typeface="Times New Roman"/>
                <a:sym typeface="Times New Roman"/>
              </a:rPr>
              <a:t> GOAL-TEST(</a:t>
            </a:r>
            <a:r>
              <a:rPr i="1" lang="en-US" sz="1500">
                <a:solidFill>
                  <a:schemeClr val="dk1"/>
                </a:solidFill>
                <a:latin typeface="Times New Roman"/>
                <a:ea typeface="Times New Roman"/>
                <a:cs typeface="Times New Roman"/>
                <a:sym typeface="Times New Roman"/>
              </a:rPr>
              <a:t>n</a:t>
            </a:r>
            <a:r>
              <a:rPr lang="en-US" sz="1500">
                <a:solidFill>
                  <a:schemeClr val="dk1"/>
                </a:solidFill>
                <a:latin typeface="Times New Roman"/>
                <a:ea typeface="Times New Roman"/>
                <a:cs typeface="Times New Roman"/>
                <a:sym typeface="Times New Roman"/>
              </a:rPr>
              <a:t>) </a:t>
            </a:r>
            <a:r>
              <a:rPr b="1" lang="en-US" sz="1500">
                <a:solidFill>
                  <a:schemeClr val="dk1"/>
                </a:solidFill>
                <a:latin typeface="Times New Roman"/>
                <a:ea typeface="Times New Roman"/>
                <a:cs typeface="Times New Roman"/>
                <a:sym typeface="Times New Roman"/>
              </a:rPr>
              <a:t>then return</a:t>
            </a:r>
            <a:r>
              <a:rPr lang="en-US" sz="1500">
                <a:solidFill>
                  <a:schemeClr val="dk1"/>
                </a:solidFill>
                <a:latin typeface="Times New Roman"/>
                <a:ea typeface="Times New Roman"/>
                <a:cs typeface="Times New Roman"/>
                <a:sym typeface="Times New Roman"/>
              </a:rPr>
              <a:t> success</a:t>
            </a:r>
            <a:endParaRPr i="1" sz="15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a:t>
            </a:r>
            <a:r>
              <a:rPr i="1" lang="en-US" sz="1500">
                <a:solidFill>
                  <a:schemeClr val="dk1"/>
                </a:solidFill>
                <a:latin typeface="Times New Roman"/>
                <a:ea typeface="Times New Roman"/>
                <a:cs typeface="Times New Roman"/>
                <a:sym typeface="Times New Roman"/>
              </a:rPr>
              <a:t>s</a:t>
            </a:r>
            <a:r>
              <a:rPr lang="en-US" sz="1500">
                <a:solidFill>
                  <a:schemeClr val="dk1"/>
                </a:solidFill>
                <a:latin typeface="Times New Roman"/>
                <a:ea typeface="Times New Roman"/>
                <a:cs typeface="Times New Roman"/>
                <a:sym typeface="Times New Roman"/>
              </a:rPr>
              <a:t> ← NEXT-SUCCESSOR(</a:t>
            </a:r>
            <a:r>
              <a:rPr i="1" lang="en-US" sz="1500">
                <a:solidFill>
                  <a:schemeClr val="dk1"/>
                </a:solidFill>
                <a:latin typeface="Times New Roman"/>
                <a:ea typeface="Times New Roman"/>
                <a:cs typeface="Times New Roman"/>
                <a:sym typeface="Times New Roman"/>
              </a:rPr>
              <a:t>n</a:t>
            </a:r>
            <a:r>
              <a:rPr lang="en-US" sz="15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if </a:t>
            </a:r>
            <a:r>
              <a:rPr i="1" lang="en-US" sz="1500">
                <a:solidFill>
                  <a:schemeClr val="dk1"/>
                </a:solidFill>
                <a:latin typeface="Times New Roman"/>
                <a:ea typeface="Times New Roman"/>
                <a:cs typeface="Times New Roman"/>
                <a:sym typeface="Times New Roman"/>
              </a:rPr>
              <a:t>s</a:t>
            </a:r>
            <a:r>
              <a:rPr lang="en-US" sz="1500">
                <a:solidFill>
                  <a:schemeClr val="dk1"/>
                </a:solidFill>
                <a:latin typeface="Times New Roman"/>
                <a:ea typeface="Times New Roman"/>
                <a:cs typeface="Times New Roman"/>
                <a:sym typeface="Times New Roman"/>
              </a:rPr>
              <a:t> is not a goal and is at maximum depth </a:t>
            </a:r>
            <a:r>
              <a:rPr b="1" lang="en-US" sz="1500">
                <a:solidFill>
                  <a:schemeClr val="dk1"/>
                </a:solidFill>
                <a:latin typeface="Times New Roman"/>
                <a:ea typeface="Times New Roman"/>
                <a:cs typeface="Times New Roman"/>
                <a:sym typeface="Times New Roman"/>
              </a:rPr>
              <a:t>then</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f(</a:t>
            </a:r>
            <a:r>
              <a:rPr i="1" lang="en-US" sz="1500">
                <a:solidFill>
                  <a:schemeClr val="dk1"/>
                </a:solidFill>
                <a:latin typeface="Times New Roman"/>
                <a:ea typeface="Times New Roman"/>
                <a:cs typeface="Times New Roman"/>
                <a:sym typeface="Times New Roman"/>
              </a:rPr>
              <a:t>s</a:t>
            </a:r>
            <a:r>
              <a:rPr lang="en-US" sz="1500">
                <a:solidFill>
                  <a:schemeClr val="dk1"/>
                </a:solidFill>
                <a:latin typeface="Times New Roman"/>
                <a:ea typeface="Times New Roman"/>
                <a:cs typeface="Times New Roman"/>
                <a:sym typeface="Times New Roman"/>
              </a:rPr>
              <a:t>) ← ∞</a:t>
            </a:r>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else</a:t>
            </a:r>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a:t>
            </a:r>
            <a:r>
              <a:rPr lang="en-US" sz="1500">
                <a:solidFill>
                  <a:schemeClr val="dk1"/>
                </a:solidFill>
                <a:latin typeface="Times New Roman"/>
                <a:ea typeface="Times New Roman"/>
                <a:cs typeface="Times New Roman"/>
                <a:sym typeface="Times New Roman"/>
              </a:rPr>
              <a:t>f(</a:t>
            </a:r>
            <a:r>
              <a:rPr i="1" lang="en-US" sz="1500">
                <a:solidFill>
                  <a:schemeClr val="dk1"/>
                </a:solidFill>
                <a:latin typeface="Times New Roman"/>
                <a:ea typeface="Times New Roman"/>
                <a:cs typeface="Times New Roman"/>
                <a:sym typeface="Times New Roman"/>
              </a:rPr>
              <a:t>s</a:t>
            </a:r>
            <a:r>
              <a:rPr lang="en-US" sz="1500">
                <a:solidFill>
                  <a:schemeClr val="dk1"/>
                </a:solidFill>
                <a:latin typeface="Times New Roman"/>
                <a:ea typeface="Times New Roman"/>
                <a:cs typeface="Times New Roman"/>
                <a:sym typeface="Times New Roman"/>
              </a:rPr>
              <a:t>) ← MAX(f(</a:t>
            </a:r>
            <a:r>
              <a:rPr i="1" lang="en-US" sz="1500">
                <a:solidFill>
                  <a:schemeClr val="dk1"/>
                </a:solidFill>
                <a:latin typeface="Times New Roman"/>
                <a:ea typeface="Times New Roman"/>
                <a:cs typeface="Times New Roman"/>
                <a:sym typeface="Times New Roman"/>
              </a:rPr>
              <a:t>n</a:t>
            </a:r>
            <a:r>
              <a:rPr lang="en-US" sz="1500">
                <a:solidFill>
                  <a:schemeClr val="dk1"/>
                </a:solidFill>
                <a:latin typeface="Times New Roman"/>
                <a:ea typeface="Times New Roman"/>
                <a:cs typeface="Times New Roman"/>
                <a:sym typeface="Times New Roman"/>
              </a:rPr>
              <a:t>),g(</a:t>
            </a:r>
            <a:r>
              <a:rPr i="1" lang="en-US" sz="1500">
                <a:solidFill>
                  <a:schemeClr val="dk1"/>
                </a:solidFill>
                <a:latin typeface="Times New Roman"/>
                <a:ea typeface="Times New Roman"/>
                <a:cs typeface="Times New Roman"/>
                <a:sym typeface="Times New Roman"/>
              </a:rPr>
              <a:t>s</a:t>
            </a:r>
            <a:r>
              <a:rPr lang="en-US" sz="1500">
                <a:solidFill>
                  <a:schemeClr val="dk1"/>
                </a:solidFill>
                <a:latin typeface="Times New Roman"/>
                <a:ea typeface="Times New Roman"/>
                <a:cs typeface="Times New Roman"/>
                <a:sym typeface="Times New Roman"/>
              </a:rPr>
              <a:t>)+h(</a:t>
            </a:r>
            <a:r>
              <a:rPr i="1" lang="en-US" sz="1500">
                <a:solidFill>
                  <a:schemeClr val="dk1"/>
                </a:solidFill>
                <a:latin typeface="Times New Roman"/>
                <a:ea typeface="Times New Roman"/>
                <a:cs typeface="Times New Roman"/>
                <a:sym typeface="Times New Roman"/>
              </a:rPr>
              <a:t>s</a:t>
            </a:r>
            <a:r>
              <a:rPr lang="en-US" sz="1500">
                <a:solidFill>
                  <a:schemeClr val="dk1"/>
                </a:solidFill>
                <a:latin typeface="Times New Roman"/>
                <a:ea typeface="Times New Roman"/>
                <a:cs typeface="Times New Roman"/>
                <a:sym typeface="Times New Roman"/>
              </a:rPr>
              <a:t>))</a:t>
            </a:r>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if </a:t>
            </a:r>
            <a:r>
              <a:rPr lang="en-US" sz="1500">
                <a:solidFill>
                  <a:schemeClr val="dk1"/>
                </a:solidFill>
                <a:latin typeface="Times New Roman"/>
                <a:ea typeface="Times New Roman"/>
                <a:cs typeface="Times New Roman"/>
                <a:sym typeface="Times New Roman"/>
              </a:rPr>
              <a:t>all of </a:t>
            </a:r>
            <a:r>
              <a:rPr i="1" lang="en-US" sz="1500">
                <a:solidFill>
                  <a:schemeClr val="dk1"/>
                </a:solidFill>
                <a:latin typeface="Times New Roman"/>
                <a:ea typeface="Times New Roman"/>
                <a:cs typeface="Times New Roman"/>
                <a:sym typeface="Times New Roman"/>
              </a:rPr>
              <a:t>n</a:t>
            </a:r>
            <a:r>
              <a:rPr lang="en-US" sz="1500">
                <a:solidFill>
                  <a:schemeClr val="dk1"/>
                </a:solidFill>
                <a:latin typeface="Times New Roman"/>
                <a:ea typeface="Times New Roman"/>
                <a:cs typeface="Times New Roman"/>
                <a:sym typeface="Times New Roman"/>
              </a:rPr>
              <a:t>’s successors have been generated then</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update </a:t>
            </a:r>
            <a:r>
              <a:rPr i="1" lang="en-US" sz="1500">
                <a:solidFill>
                  <a:schemeClr val="dk1"/>
                </a:solidFill>
                <a:latin typeface="Times New Roman"/>
                <a:ea typeface="Times New Roman"/>
                <a:cs typeface="Times New Roman"/>
                <a:sym typeface="Times New Roman"/>
              </a:rPr>
              <a:t>n</a:t>
            </a:r>
            <a:r>
              <a:rPr lang="en-US" sz="1500">
                <a:solidFill>
                  <a:schemeClr val="dk1"/>
                </a:solidFill>
                <a:latin typeface="Times New Roman"/>
                <a:ea typeface="Times New Roman"/>
                <a:cs typeface="Times New Roman"/>
                <a:sym typeface="Times New Roman"/>
              </a:rPr>
              <a:t>’s </a:t>
            </a:r>
            <a:r>
              <a:rPr i="1" lang="en-US" sz="1500">
                <a:solidFill>
                  <a:schemeClr val="dk1"/>
                </a:solidFill>
                <a:latin typeface="Times New Roman"/>
                <a:ea typeface="Times New Roman"/>
                <a:cs typeface="Times New Roman"/>
                <a:sym typeface="Times New Roman"/>
              </a:rPr>
              <a:t>f</a:t>
            </a:r>
            <a:r>
              <a:rPr lang="en-US" sz="1500">
                <a:solidFill>
                  <a:schemeClr val="dk1"/>
                </a:solidFill>
                <a:latin typeface="Times New Roman"/>
                <a:ea typeface="Times New Roman"/>
                <a:cs typeface="Times New Roman"/>
                <a:sym typeface="Times New Roman"/>
              </a:rPr>
              <a:t>-cost and those of its ancestors if necessary</a:t>
            </a:r>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if </a:t>
            </a:r>
            <a:r>
              <a:rPr lang="en-US" sz="1500">
                <a:solidFill>
                  <a:schemeClr val="dk1"/>
                </a:solidFill>
                <a:latin typeface="Times New Roman"/>
                <a:ea typeface="Times New Roman"/>
                <a:cs typeface="Times New Roman"/>
                <a:sym typeface="Times New Roman"/>
              </a:rPr>
              <a:t>SUCCESSORS(</a:t>
            </a:r>
            <a:r>
              <a:rPr i="1" lang="en-US" sz="1500">
                <a:solidFill>
                  <a:schemeClr val="dk1"/>
                </a:solidFill>
                <a:latin typeface="Times New Roman"/>
                <a:ea typeface="Times New Roman"/>
                <a:cs typeface="Times New Roman"/>
                <a:sym typeface="Times New Roman"/>
              </a:rPr>
              <a:t>n</a:t>
            </a:r>
            <a:r>
              <a:rPr lang="en-US" sz="1500">
                <a:solidFill>
                  <a:schemeClr val="dk1"/>
                </a:solidFill>
                <a:latin typeface="Times New Roman"/>
                <a:ea typeface="Times New Roman"/>
                <a:cs typeface="Times New Roman"/>
                <a:sym typeface="Times New Roman"/>
              </a:rPr>
              <a:t>) all in memory </a:t>
            </a:r>
            <a:r>
              <a:rPr b="1" lang="en-US" sz="1500">
                <a:solidFill>
                  <a:schemeClr val="dk1"/>
                </a:solidFill>
                <a:latin typeface="Times New Roman"/>
                <a:ea typeface="Times New Roman"/>
                <a:cs typeface="Times New Roman"/>
                <a:sym typeface="Times New Roman"/>
              </a:rPr>
              <a:t>then</a:t>
            </a:r>
            <a:r>
              <a:rPr lang="en-US" sz="1500">
                <a:solidFill>
                  <a:schemeClr val="dk1"/>
                </a:solidFill>
                <a:latin typeface="Times New Roman"/>
                <a:ea typeface="Times New Roman"/>
                <a:cs typeface="Times New Roman"/>
                <a:sym typeface="Times New Roman"/>
              </a:rPr>
              <a:t> remove </a:t>
            </a:r>
            <a:r>
              <a:rPr i="1" lang="en-US" sz="1500">
                <a:solidFill>
                  <a:schemeClr val="dk1"/>
                </a:solidFill>
                <a:latin typeface="Times New Roman"/>
                <a:ea typeface="Times New Roman"/>
                <a:cs typeface="Times New Roman"/>
                <a:sym typeface="Times New Roman"/>
              </a:rPr>
              <a:t>n</a:t>
            </a:r>
            <a:r>
              <a:rPr lang="en-US" sz="1500">
                <a:solidFill>
                  <a:schemeClr val="dk1"/>
                </a:solidFill>
                <a:latin typeface="Times New Roman"/>
                <a:ea typeface="Times New Roman"/>
                <a:cs typeface="Times New Roman"/>
                <a:sym typeface="Times New Roman"/>
              </a:rPr>
              <a:t> from </a:t>
            </a:r>
            <a:r>
              <a:rPr i="1" lang="en-US" sz="1500">
                <a:solidFill>
                  <a:schemeClr val="dk1"/>
                </a:solidFill>
                <a:latin typeface="Times New Roman"/>
                <a:ea typeface="Times New Roman"/>
                <a:cs typeface="Times New Roman"/>
                <a:sym typeface="Times New Roman"/>
              </a:rPr>
              <a:t>Queue</a:t>
            </a:r>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if </a:t>
            </a:r>
            <a:r>
              <a:rPr lang="en-US" sz="1500">
                <a:solidFill>
                  <a:schemeClr val="dk1"/>
                </a:solidFill>
                <a:latin typeface="Times New Roman"/>
                <a:ea typeface="Times New Roman"/>
                <a:cs typeface="Times New Roman"/>
                <a:sym typeface="Times New Roman"/>
              </a:rPr>
              <a:t>memory is full</a:t>
            </a:r>
            <a:r>
              <a:rPr b="1" lang="en-US" sz="1500">
                <a:solidFill>
                  <a:schemeClr val="dk1"/>
                </a:solidFill>
                <a:latin typeface="Times New Roman"/>
                <a:ea typeface="Times New Roman"/>
                <a:cs typeface="Times New Roman"/>
                <a:sym typeface="Times New Roman"/>
              </a:rPr>
              <a:t> then</a:t>
            </a:r>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a:t>
            </a:r>
            <a:r>
              <a:rPr lang="en-US" sz="1500">
                <a:solidFill>
                  <a:schemeClr val="dk1"/>
                </a:solidFill>
                <a:latin typeface="Times New Roman"/>
                <a:ea typeface="Times New Roman"/>
                <a:cs typeface="Times New Roman"/>
                <a:sym typeface="Times New Roman"/>
              </a:rPr>
              <a:t>delete shallowest, highest-f-cost node in </a:t>
            </a:r>
            <a:r>
              <a:rPr i="1" lang="en-US" sz="1500">
                <a:solidFill>
                  <a:schemeClr val="dk1"/>
                </a:solidFill>
                <a:latin typeface="Times New Roman"/>
                <a:ea typeface="Times New Roman"/>
                <a:cs typeface="Times New Roman"/>
                <a:sym typeface="Times New Roman"/>
              </a:rPr>
              <a:t>Queue</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remove it from its parent’s successor list</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insert its parent on </a:t>
            </a:r>
            <a:r>
              <a:rPr i="1" lang="en-US" sz="1500">
                <a:solidFill>
                  <a:schemeClr val="dk1"/>
                </a:solidFill>
                <a:latin typeface="Times New Roman"/>
                <a:ea typeface="Times New Roman"/>
                <a:cs typeface="Times New Roman"/>
                <a:sym typeface="Times New Roman"/>
              </a:rPr>
              <a:t>Queue</a:t>
            </a:r>
            <a:r>
              <a:rPr lang="en-US" sz="1500">
                <a:solidFill>
                  <a:schemeClr val="dk1"/>
                </a:solidFill>
                <a:latin typeface="Times New Roman"/>
                <a:ea typeface="Times New Roman"/>
                <a:cs typeface="Times New Roman"/>
                <a:sym typeface="Times New Roman"/>
              </a:rPr>
              <a:t> if necessary</a:t>
            </a:r>
            <a:endParaRPr/>
          </a:p>
          <a:p>
            <a:pPr indent="0" lvl="0" marL="0" marR="0" rtl="0" algn="l">
              <a:spcBef>
                <a:spcPts val="0"/>
              </a:spcBef>
              <a:spcAft>
                <a:spcPts val="0"/>
              </a:spcAft>
              <a:buClr>
                <a:schemeClr val="dk1"/>
              </a:buClr>
              <a:buSzPts val="1500"/>
              <a:buFont typeface="Times New Roman"/>
              <a:buNone/>
            </a:pPr>
            <a:r>
              <a:rPr lang="en-US" sz="1500">
                <a:solidFill>
                  <a:schemeClr val="dk1"/>
                </a:solidFill>
                <a:latin typeface="Times New Roman"/>
                <a:ea typeface="Times New Roman"/>
                <a:cs typeface="Times New Roman"/>
                <a:sym typeface="Times New Roman"/>
              </a:rPr>
              <a:t>          insert </a:t>
            </a:r>
            <a:r>
              <a:rPr i="1" lang="en-US" sz="1500">
                <a:solidFill>
                  <a:schemeClr val="dk1"/>
                </a:solidFill>
                <a:latin typeface="Times New Roman"/>
                <a:ea typeface="Times New Roman"/>
                <a:cs typeface="Times New Roman"/>
                <a:sym typeface="Times New Roman"/>
              </a:rPr>
              <a:t>s</a:t>
            </a:r>
            <a:r>
              <a:rPr lang="en-US" sz="1500">
                <a:solidFill>
                  <a:schemeClr val="dk1"/>
                </a:solidFill>
                <a:latin typeface="Times New Roman"/>
                <a:ea typeface="Times New Roman"/>
                <a:cs typeface="Times New Roman"/>
                <a:sym typeface="Times New Roman"/>
              </a:rPr>
              <a:t> in </a:t>
            </a:r>
            <a:r>
              <a:rPr i="1" lang="en-US" sz="1500">
                <a:solidFill>
                  <a:schemeClr val="dk1"/>
                </a:solidFill>
                <a:latin typeface="Times New Roman"/>
                <a:ea typeface="Times New Roman"/>
                <a:cs typeface="Times New Roman"/>
                <a:sym typeface="Times New Roman"/>
              </a:rPr>
              <a:t>Queue</a:t>
            </a:r>
            <a:endParaRPr/>
          </a:p>
          <a:p>
            <a:pPr indent="0" lvl="0" marL="0" marR="0" rtl="0" algn="l">
              <a:spcBef>
                <a:spcPts val="0"/>
              </a:spcBef>
              <a:spcAft>
                <a:spcPts val="0"/>
              </a:spcAft>
              <a:buClr>
                <a:schemeClr val="dk1"/>
              </a:buClr>
              <a:buSzPts val="1500"/>
              <a:buFont typeface="Times New Roman"/>
              <a:buNone/>
            </a:pPr>
            <a:r>
              <a:rPr b="1" lang="en-US" sz="1500">
                <a:solidFill>
                  <a:schemeClr val="dk1"/>
                </a:solidFill>
                <a:latin typeface="Times New Roman"/>
                <a:ea typeface="Times New Roman"/>
                <a:cs typeface="Times New Roman"/>
                <a:sym typeface="Times New Roman"/>
              </a:rPr>
              <a:t>    end</a:t>
            </a:r>
            <a:endParaRPr b="1" i="1" sz="1500">
              <a:solidFill>
                <a:schemeClr val="dk1"/>
              </a:solidFill>
              <a:latin typeface="Times New Roman"/>
              <a:ea typeface="Times New Roman"/>
              <a:cs typeface="Times New Roman"/>
              <a:sym typeface="Times New Roman"/>
            </a:endParaRPr>
          </a:p>
        </p:txBody>
      </p:sp>
      <p:sp>
        <p:nvSpPr>
          <p:cNvPr id="582" name="Google Shape;582;p48"/>
          <p:cNvSpPr txBox="1"/>
          <p:nvPr/>
        </p:nvSpPr>
        <p:spPr>
          <a:xfrm>
            <a:off x="655638" y="769938"/>
            <a:ext cx="8083550" cy="33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1600"/>
              <a:buFont typeface="Times New Roman"/>
              <a:buNone/>
            </a:pPr>
            <a:r>
              <a:rPr lang="en-US" sz="1600">
                <a:solidFill>
                  <a:schemeClr val="accent2"/>
                </a:solidFill>
                <a:latin typeface="Times New Roman"/>
                <a:ea typeface="Times New Roman"/>
                <a:cs typeface="Times New Roman"/>
                <a:sym typeface="Times New Roman"/>
              </a:rPr>
              <a:t>Numerous details have been omitted in the interest of clarity</a:t>
            </a:r>
            <a:endParaRPr/>
          </a:p>
        </p:txBody>
      </p:sp>
      <p:sp>
        <p:nvSpPr>
          <p:cNvPr id="583" name="Google Shape;583;p48"/>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49"/>
          <p:cNvSpPr txBox="1"/>
          <p:nvPr>
            <p:ph type="ctrTitle"/>
          </p:nvPr>
        </p:nvSpPr>
        <p:spPr>
          <a:xfrm>
            <a:off x="685800" y="2130425"/>
            <a:ext cx="7772400" cy="1470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Local Search</a:t>
            </a:r>
            <a:endParaRPr/>
          </a:p>
        </p:txBody>
      </p:sp>
      <p:sp>
        <p:nvSpPr>
          <p:cNvPr id="589" name="Google Shape;589;p49"/>
          <p:cNvSpPr txBox="1"/>
          <p:nvPr>
            <p:ph idx="12" type="sldNum"/>
          </p:nvPr>
        </p:nvSpPr>
        <p:spPr>
          <a:xfrm>
            <a:off x="7263650" y="65060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3" name="Shape 593"/>
        <p:cNvGrpSpPr/>
        <p:nvPr/>
      </p:nvGrpSpPr>
      <p:grpSpPr>
        <a:xfrm>
          <a:off x="0" y="0"/>
          <a:ext cx="0" cy="0"/>
          <a:chOff x="0" y="0"/>
          <a:chExt cx="0" cy="0"/>
        </a:xfrm>
      </p:grpSpPr>
      <p:sp>
        <p:nvSpPr>
          <p:cNvPr id="594" name="Google Shape;594;p50"/>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Hill Climbing</a:t>
            </a:r>
            <a:endParaRPr/>
          </a:p>
        </p:txBody>
      </p:sp>
      <p:sp>
        <p:nvSpPr>
          <p:cNvPr id="595" name="Google Shape;595;p50"/>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596" name="Google Shape;596;p50"/>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381000" lvl="0" marL="457200" rtl="0">
              <a:spcBef>
                <a:spcPts val="640"/>
              </a:spcBef>
              <a:spcAft>
                <a:spcPts val="0"/>
              </a:spcAft>
              <a:buSzPts val="2400"/>
              <a:buChar char="•"/>
            </a:pPr>
            <a:r>
              <a:rPr lang="en-US" sz="2400"/>
              <a:t>Evaluation function assigns a value to each state.</a:t>
            </a:r>
            <a:endParaRPr sz="2400"/>
          </a:p>
          <a:p>
            <a:pPr indent="-381000" lvl="0" marL="457200" rtl="0">
              <a:spcBef>
                <a:spcPts val="0"/>
              </a:spcBef>
              <a:spcAft>
                <a:spcPts val="0"/>
              </a:spcAft>
              <a:buSzPts val="2400"/>
              <a:buChar char="•"/>
            </a:pPr>
            <a:r>
              <a:rPr lang="en-US" sz="2400"/>
              <a:t>Each state has a set of neighbors a small “distance” away.</a:t>
            </a:r>
            <a:endParaRPr sz="2400"/>
          </a:p>
          <a:p>
            <a:pPr indent="-381000" lvl="0" marL="457200" rtl="0">
              <a:spcBef>
                <a:spcPts val="0"/>
              </a:spcBef>
              <a:spcAft>
                <a:spcPts val="0"/>
              </a:spcAft>
              <a:buSzPts val="2400"/>
              <a:buChar char="•"/>
            </a:pPr>
            <a:r>
              <a:rPr lang="en-US" sz="2400"/>
              <a:t>We only care about finding a goal state, not the path.</a:t>
            </a:r>
            <a:endParaRPr sz="2400"/>
          </a:p>
          <a:p>
            <a:pPr indent="-381000" lvl="0" marL="457200" rtl="0">
              <a:spcBef>
                <a:spcPts val="0"/>
              </a:spcBef>
              <a:spcAft>
                <a:spcPts val="0"/>
              </a:spcAft>
              <a:buSzPts val="2400"/>
              <a:buChar char="•"/>
            </a:pPr>
            <a:r>
              <a:rPr lang="en-US" sz="2400"/>
              <a:t>Hill Climbing search method -- greedy local search:</a:t>
            </a:r>
            <a:endParaRPr sz="2400"/>
          </a:p>
          <a:p>
            <a:pPr indent="-381000" lvl="1" marL="914400" rtl="0">
              <a:spcBef>
                <a:spcPts val="0"/>
              </a:spcBef>
              <a:spcAft>
                <a:spcPts val="0"/>
              </a:spcAft>
              <a:buSzPts val="2400"/>
              <a:buChar char="–"/>
            </a:pPr>
            <a:r>
              <a:rPr lang="en-US" sz="2400"/>
              <a:t>maintain a single “best” state</a:t>
            </a:r>
            <a:endParaRPr sz="2400"/>
          </a:p>
          <a:p>
            <a:pPr indent="-381000" lvl="1" marL="914400" rtl="0">
              <a:spcBef>
                <a:spcPts val="0"/>
              </a:spcBef>
              <a:spcAft>
                <a:spcPts val="0"/>
              </a:spcAft>
              <a:buSzPts val="2400"/>
              <a:buChar char="–"/>
            </a:pPr>
            <a:r>
              <a:rPr lang="en-US" sz="2400"/>
              <a:t>look only at the neighbors of the current best state</a:t>
            </a:r>
            <a:endParaRPr sz="2400"/>
          </a:p>
          <a:p>
            <a:pPr indent="-381000" lvl="1" marL="914400" rtl="0">
              <a:spcBef>
                <a:spcPts val="0"/>
              </a:spcBef>
              <a:spcAft>
                <a:spcPts val="0"/>
              </a:spcAft>
              <a:buSzPts val="2400"/>
              <a:buChar char="–"/>
            </a:pPr>
            <a:r>
              <a:rPr lang="en-US" sz="2400"/>
              <a:t>select the best neighbor if it’s better than or equal to the current best state</a:t>
            </a:r>
            <a:endParaRPr sz="2400"/>
          </a:p>
          <a:p>
            <a:pPr indent="-381000" lvl="1" marL="914400">
              <a:spcBef>
                <a:spcPts val="0"/>
              </a:spcBef>
              <a:spcAft>
                <a:spcPts val="0"/>
              </a:spcAft>
              <a:buSzPts val="2400"/>
              <a:buChar char="–"/>
            </a:pPr>
            <a:r>
              <a:rPr lang="en-US" sz="2400"/>
              <a:t>stop when all neighbors are worse than current best</a:t>
            </a: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Google Shape;601;p51"/>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Local Maxima and Plateaus</a:t>
            </a:r>
            <a:endParaRPr/>
          </a:p>
        </p:txBody>
      </p:sp>
      <p:sp>
        <p:nvSpPr>
          <p:cNvPr id="602" name="Google Shape;602;p51"/>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603" name="Google Shape;603;p51"/>
          <p:cNvPicPr preferRelativeResize="0"/>
          <p:nvPr/>
        </p:nvPicPr>
        <p:blipFill>
          <a:blip r:embed="rId3">
            <a:alphaModFix/>
          </a:blip>
          <a:stretch>
            <a:fillRect/>
          </a:stretch>
        </p:blipFill>
        <p:spPr>
          <a:xfrm>
            <a:off x="990600" y="1905000"/>
            <a:ext cx="7807791" cy="4429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6"/>
          <p:cNvSpPr txBox="1"/>
          <p:nvPr>
            <p:ph type="title"/>
          </p:nvPr>
        </p:nvSpPr>
        <p:spPr>
          <a:xfrm>
            <a:off x="533400" y="0"/>
            <a:ext cx="79248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Best-First Search </a:t>
            </a:r>
            <a:endParaRPr b="0" i="0" sz="3200" u="none" cap="none" strike="noStrike">
              <a:solidFill>
                <a:schemeClr val="dk2"/>
              </a:solidFill>
              <a:latin typeface="Times New Roman"/>
              <a:ea typeface="Times New Roman"/>
              <a:cs typeface="Times New Roman"/>
              <a:sym typeface="Times New Roman"/>
            </a:endParaRPr>
          </a:p>
        </p:txBody>
      </p:sp>
      <p:sp>
        <p:nvSpPr>
          <p:cNvPr id="112" name="Google Shape;112;p16"/>
          <p:cNvSpPr txBox="1"/>
          <p:nvPr/>
        </p:nvSpPr>
        <p:spPr>
          <a:xfrm>
            <a:off x="108125" y="1034875"/>
            <a:ext cx="8910300" cy="22701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function </a:t>
            </a:r>
            <a:r>
              <a:rPr b="0" i="0" lang="en-US" sz="2000" u="none" cap="none" strike="noStrike">
                <a:solidFill>
                  <a:schemeClr val="dk1"/>
                </a:solidFill>
                <a:latin typeface="Times New Roman"/>
                <a:ea typeface="Times New Roman"/>
                <a:cs typeface="Times New Roman"/>
                <a:sym typeface="Times New Roman"/>
              </a:rPr>
              <a:t>BEST-FIRST-SEARCH (</a:t>
            </a:r>
            <a:r>
              <a:rPr b="0" i="1" lang="en-US" sz="2000" u="none" cap="none" strike="noStrike">
                <a:solidFill>
                  <a:schemeClr val="dk1"/>
                </a:solidFill>
                <a:latin typeface="Times New Roman"/>
                <a:ea typeface="Times New Roman"/>
                <a:cs typeface="Times New Roman"/>
                <a:sym typeface="Times New Roman"/>
              </a:rPr>
              <a:t>problem, </a:t>
            </a:r>
            <a:r>
              <a:rPr b="0" i="0" lang="en-US" sz="2000" u="none" cap="none" strike="noStrike">
                <a:solidFill>
                  <a:schemeClr val="dk1"/>
                </a:solidFill>
                <a:latin typeface="Times New Roman"/>
                <a:ea typeface="Times New Roman"/>
                <a:cs typeface="Times New Roman"/>
                <a:sym typeface="Times New Roman"/>
              </a:rPr>
              <a:t>EVAL-FN) </a:t>
            </a:r>
            <a:r>
              <a:rPr b="1" i="0" lang="en-US" sz="2000" u="none" cap="none" strike="noStrike">
                <a:solidFill>
                  <a:schemeClr val="dk1"/>
                </a:solidFill>
                <a:latin typeface="Times New Roman"/>
                <a:ea typeface="Times New Roman"/>
                <a:cs typeface="Times New Roman"/>
                <a:sym typeface="Times New Roman"/>
              </a:rPr>
              <a:t>returns</a:t>
            </a:r>
            <a:r>
              <a:rPr b="0" i="0" lang="en-US" sz="2000" u="none" cap="none" strike="noStrike">
                <a:solidFill>
                  <a:schemeClr val="dk1"/>
                </a:solidFill>
                <a:latin typeface="Times New Roman"/>
                <a:ea typeface="Times New Roman"/>
                <a:cs typeface="Times New Roman"/>
                <a:sym typeface="Times New Roman"/>
              </a:rPr>
              <a:t> a solution sequence</a:t>
            </a:r>
            <a:endParaRPr/>
          </a:p>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   inputs: </a:t>
            </a:r>
            <a:r>
              <a:rPr b="0" i="1" lang="en-US" sz="2000" u="none" cap="none" strike="noStrike">
                <a:solidFill>
                  <a:schemeClr val="dk1"/>
                </a:solidFill>
                <a:latin typeface="Times New Roman"/>
                <a:ea typeface="Times New Roman"/>
                <a:cs typeface="Times New Roman"/>
                <a:sym typeface="Times New Roman"/>
              </a:rPr>
              <a:t>problem</a:t>
            </a:r>
            <a:r>
              <a:rPr b="0" i="0" lang="en-US" sz="2000" u="none" cap="none" strike="noStrike">
                <a:solidFill>
                  <a:schemeClr val="dk1"/>
                </a:solidFill>
                <a:latin typeface="Times New Roman"/>
                <a:ea typeface="Times New Roman"/>
                <a:cs typeface="Times New Roman"/>
                <a:sym typeface="Times New Roman"/>
              </a:rPr>
              <a:t>, a problem</a:t>
            </a:r>
            <a:endParaRPr/>
          </a:p>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		</a:t>
            </a:r>
            <a:r>
              <a:rPr b="0" i="1" lang="en-US" sz="2000" u="none" cap="none" strike="noStrike">
                <a:solidFill>
                  <a:schemeClr val="dk1"/>
                </a:solidFill>
                <a:latin typeface="Times New Roman"/>
                <a:ea typeface="Times New Roman"/>
                <a:cs typeface="Times New Roman"/>
                <a:sym typeface="Times New Roman"/>
              </a:rPr>
              <a:t>E</a:t>
            </a:r>
            <a:r>
              <a:rPr i="1" lang="en-US" sz="2000">
                <a:solidFill>
                  <a:schemeClr val="dk1"/>
                </a:solidFill>
                <a:latin typeface="Times New Roman"/>
                <a:ea typeface="Times New Roman"/>
                <a:cs typeface="Times New Roman"/>
                <a:sym typeface="Times New Roman"/>
              </a:rPr>
              <a:t>VAL-FN</a:t>
            </a:r>
            <a:r>
              <a:rPr b="0" i="1" lang="en-US" sz="2000" u="none" cap="none" strike="noStrike">
                <a:solidFill>
                  <a:schemeClr val="dk1"/>
                </a:solidFill>
                <a:latin typeface="Times New Roman"/>
                <a:ea typeface="Times New Roman"/>
                <a:cs typeface="Times New Roman"/>
                <a:sym typeface="Times New Roman"/>
              </a:rPr>
              <a:t>, </a:t>
            </a:r>
            <a:r>
              <a:rPr b="0" i="0" lang="en-US" sz="2000" u="none" cap="none" strike="noStrike">
                <a:solidFill>
                  <a:schemeClr val="dk1"/>
                </a:solidFill>
                <a:latin typeface="Times New Roman"/>
                <a:ea typeface="Times New Roman"/>
                <a:cs typeface="Times New Roman"/>
                <a:sym typeface="Times New Roman"/>
              </a:rPr>
              <a:t>an evaluation function</a:t>
            </a:r>
            <a:endParaRPr/>
          </a:p>
          <a:p>
            <a:pPr indent="0" lvl="0" marL="0" marR="0" rtl="0" algn="l">
              <a:spcBef>
                <a:spcPts val="0"/>
              </a:spcBef>
              <a:spcAft>
                <a:spcPts val="0"/>
              </a:spcAft>
              <a:buClr>
                <a:schemeClr val="dk1"/>
              </a:buClr>
              <a:buSzPts val="2000"/>
              <a:buFont typeface="Times New Roman"/>
              <a:buNone/>
            </a:pPr>
            <a:r>
              <a:t/>
            </a:r>
            <a:endParaRPr b="0" i="0" sz="20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   </a:t>
            </a:r>
            <a:r>
              <a:rPr b="0" i="1" lang="en-US" sz="2000" u="none" cap="none" strike="noStrike">
                <a:solidFill>
                  <a:schemeClr val="dk1"/>
                </a:solidFill>
                <a:latin typeface="Times New Roman"/>
                <a:ea typeface="Times New Roman"/>
                <a:cs typeface="Times New Roman"/>
                <a:sym typeface="Times New Roman"/>
              </a:rPr>
              <a:t>Queuing-Fn </a:t>
            </a:r>
            <a:r>
              <a:rPr i="1" lang="en-US" sz="2000">
                <a:solidFill>
                  <a:schemeClr val="dk1"/>
                </a:solidFill>
                <a:latin typeface="Times New Roman"/>
                <a:ea typeface="Times New Roman"/>
                <a:cs typeface="Times New Roman"/>
                <a:sym typeface="Times New Roman"/>
              </a:rPr>
              <a:t>←</a:t>
            </a:r>
            <a:r>
              <a:rPr b="0" i="1" lang="en-US" sz="2000" u="none" cap="none" strike="noStrike">
                <a:solidFill>
                  <a:schemeClr val="dk1"/>
                </a:solidFill>
                <a:latin typeface="Times New Roman"/>
                <a:ea typeface="Times New Roman"/>
                <a:cs typeface="Times New Roman"/>
                <a:sym typeface="Times New Roman"/>
              </a:rPr>
              <a:t> </a:t>
            </a:r>
            <a:r>
              <a:rPr b="0" i="0" lang="en-US" sz="2000" u="none" cap="none" strike="noStrike">
                <a:solidFill>
                  <a:schemeClr val="dk1"/>
                </a:solidFill>
                <a:latin typeface="Times New Roman"/>
                <a:ea typeface="Times New Roman"/>
                <a:cs typeface="Times New Roman"/>
                <a:sym typeface="Times New Roman"/>
              </a:rPr>
              <a:t>a function that orders nodes by EVAL-FN</a:t>
            </a:r>
            <a:endParaRPr b="0" i="0" sz="20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   return</a:t>
            </a:r>
            <a:r>
              <a:rPr b="0" i="0" lang="en-US" sz="2000" u="none" cap="none" strike="noStrike">
                <a:solidFill>
                  <a:schemeClr val="dk1"/>
                </a:solidFill>
                <a:latin typeface="Times New Roman"/>
                <a:ea typeface="Times New Roman"/>
                <a:cs typeface="Times New Roman"/>
                <a:sym typeface="Times New Roman"/>
              </a:rPr>
              <a:t> GENERAL-SEARCH (</a:t>
            </a:r>
            <a:r>
              <a:rPr b="0" i="1" lang="en-US" sz="2000" u="none" cap="none" strike="noStrike">
                <a:solidFill>
                  <a:schemeClr val="dk1"/>
                </a:solidFill>
                <a:latin typeface="Times New Roman"/>
                <a:ea typeface="Times New Roman"/>
                <a:cs typeface="Times New Roman"/>
                <a:sym typeface="Times New Roman"/>
              </a:rPr>
              <a:t>problem, Queuing-Fn)</a:t>
            </a:r>
            <a:endParaRPr b="0" i="1" sz="2000" u="none" cap="none" strike="noStrike">
              <a:solidFill>
                <a:schemeClr val="dk1"/>
              </a:solidFill>
              <a:latin typeface="Times New Roman"/>
              <a:ea typeface="Times New Roman"/>
              <a:cs typeface="Times New Roman"/>
              <a:sym typeface="Times New Roman"/>
            </a:endParaRPr>
          </a:p>
        </p:txBody>
      </p:sp>
      <p:sp>
        <p:nvSpPr>
          <p:cNvPr id="113" name="Google Shape;113;p16"/>
          <p:cNvSpPr txBox="1"/>
          <p:nvPr/>
        </p:nvSpPr>
        <p:spPr>
          <a:xfrm>
            <a:off x="457200" y="3581400"/>
            <a:ext cx="8076600" cy="4572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0" i="0" lang="en-US" sz="2000" u="none" cap="none" strike="noStrike">
                <a:solidFill>
                  <a:schemeClr val="dk1"/>
                </a:solidFill>
                <a:latin typeface="Times New Roman"/>
                <a:ea typeface="Times New Roman"/>
                <a:cs typeface="Times New Roman"/>
                <a:sym typeface="Times New Roman"/>
              </a:rPr>
              <a:t>An implementation of best-first search using the general search algorithm.</a:t>
            </a:r>
            <a:endParaRPr/>
          </a:p>
        </p:txBody>
      </p:sp>
      <p:sp>
        <p:nvSpPr>
          <p:cNvPr id="114" name="Google Shape;114;p16"/>
          <p:cNvSpPr txBox="1"/>
          <p:nvPr/>
        </p:nvSpPr>
        <p:spPr>
          <a:xfrm>
            <a:off x="609600" y="4171950"/>
            <a:ext cx="7848600" cy="261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1F1F"/>
              </a:buClr>
              <a:buSzPts val="2000"/>
              <a:buFont typeface="Times New Roman"/>
              <a:buNone/>
            </a:pPr>
            <a:r>
              <a:rPr b="0" i="0" lang="en-US" sz="2000" u="none" cap="none" strike="noStrike">
                <a:solidFill>
                  <a:srgbClr val="FF1F1F"/>
                </a:solidFill>
                <a:latin typeface="Times New Roman"/>
                <a:ea typeface="Times New Roman"/>
                <a:cs typeface="Times New Roman"/>
                <a:sym typeface="Times New Roman"/>
              </a:rPr>
              <a:t>Usually, knowledge of the problem is incorporated in an </a:t>
            </a:r>
            <a:r>
              <a:rPr b="0" i="0" lang="en-US" sz="2000" u="sng" cap="none" strike="noStrike">
                <a:solidFill>
                  <a:srgbClr val="FF1F1F"/>
                </a:solidFill>
                <a:latin typeface="Times New Roman"/>
                <a:ea typeface="Times New Roman"/>
                <a:cs typeface="Times New Roman"/>
                <a:sym typeface="Times New Roman"/>
              </a:rPr>
              <a:t>evaluation function</a:t>
            </a:r>
            <a:r>
              <a:rPr b="0" i="0" lang="en-US" sz="2000" u="none" cap="none" strike="noStrike">
                <a:solidFill>
                  <a:srgbClr val="FF1F1F"/>
                </a:solidFill>
                <a:latin typeface="Times New Roman"/>
                <a:ea typeface="Times New Roman"/>
                <a:cs typeface="Times New Roman"/>
                <a:sym typeface="Times New Roman"/>
              </a:rPr>
              <a:t> that describes the desirability of expanding the particular node.</a:t>
            </a:r>
            <a:endParaRPr/>
          </a:p>
          <a:p>
            <a:pPr indent="0" lvl="0" marL="0" marR="0" rtl="0" algn="l">
              <a:spcBef>
                <a:spcPts val="0"/>
              </a:spcBef>
              <a:spcAft>
                <a:spcPts val="0"/>
              </a:spcAft>
              <a:buClr>
                <a:schemeClr val="dk1"/>
              </a:buClr>
              <a:buSzPts val="2000"/>
              <a:buFont typeface="Times New Roman"/>
              <a:buNone/>
            </a:pPr>
            <a:r>
              <a:t/>
            </a:r>
            <a:endParaRPr b="0" i="0" sz="2000" u="none" cap="none" strike="noStrike">
              <a:solidFill>
                <a:srgbClr val="FF1F1F"/>
              </a:solidFill>
              <a:latin typeface="Times New Roman"/>
              <a:ea typeface="Times New Roman"/>
              <a:cs typeface="Times New Roman"/>
              <a:sym typeface="Times New Roman"/>
            </a:endParaRPr>
          </a:p>
          <a:p>
            <a:pPr indent="0" lvl="0" marL="0" marR="0" rtl="0" algn="l">
              <a:spcBef>
                <a:spcPts val="0"/>
              </a:spcBef>
              <a:spcAft>
                <a:spcPts val="0"/>
              </a:spcAft>
              <a:buClr>
                <a:srgbClr val="FF1F1F"/>
              </a:buClr>
              <a:buSzPts val="2000"/>
              <a:buFont typeface="Times New Roman"/>
              <a:buNone/>
            </a:pPr>
            <a:r>
              <a:rPr b="0" i="0" lang="en-US" sz="2000" u="none" cap="none" strike="noStrike">
                <a:solidFill>
                  <a:srgbClr val="FF1F1F"/>
                </a:solidFill>
                <a:latin typeface="Times New Roman"/>
                <a:ea typeface="Times New Roman"/>
                <a:cs typeface="Times New Roman"/>
                <a:sym typeface="Times New Roman"/>
              </a:rPr>
              <a:t>If we really knew the desirability, it would not be a search at all.  So, we should really call it “seemingly best-first search” to be pedantic.</a:t>
            </a:r>
            <a:endParaRPr b="0" i="0" sz="2000" u="none" cap="none" strike="noStrike">
              <a:solidFill>
                <a:srgbClr val="FF1F1F"/>
              </a:solidFill>
              <a:latin typeface="Times New Roman"/>
              <a:ea typeface="Times New Roman"/>
              <a:cs typeface="Times New Roman"/>
              <a:sym typeface="Times New Roman"/>
            </a:endParaRPr>
          </a:p>
          <a:p>
            <a:pPr indent="0" lvl="0" marL="0" marR="0" rtl="0" algn="l">
              <a:spcBef>
                <a:spcPts val="0"/>
              </a:spcBef>
              <a:spcAft>
                <a:spcPts val="0"/>
              </a:spcAft>
              <a:buClr>
                <a:srgbClr val="FF1F1F"/>
              </a:buClr>
              <a:buSzPts val="2000"/>
              <a:buFont typeface="Times New Roman"/>
              <a:buNone/>
            </a:pPr>
            <a:r>
              <a:t/>
            </a:r>
            <a:endParaRPr sz="2000">
              <a:latin typeface="Times New Roman"/>
              <a:ea typeface="Times New Roman"/>
              <a:cs typeface="Times New Roman"/>
              <a:sym typeface="Times New Roman"/>
            </a:endParaRPr>
          </a:p>
          <a:p>
            <a:pPr indent="0" lvl="0" marL="0" marR="0" rtl="0" algn="l">
              <a:spcBef>
                <a:spcPts val="0"/>
              </a:spcBef>
              <a:spcAft>
                <a:spcPts val="0"/>
              </a:spcAft>
              <a:buClr>
                <a:srgbClr val="FF1F1F"/>
              </a:buClr>
              <a:buSzPts val="2000"/>
              <a:buFont typeface="Times New Roman"/>
              <a:buNone/>
            </a:pPr>
            <a:r>
              <a:rPr lang="en-US" sz="2000">
                <a:latin typeface="Times New Roman"/>
                <a:ea typeface="Times New Roman"/>
                <a:cs typeface="Times New Roman"/>
                <a:sym typeface="Times New Roman"/>
              </a:rPr>
              <a:t>In UCS, the EVAL-FN is path cost, i.e., “cost to reach this node”.</a:t>
            </a:r>
            <a:endParaRPr sz="2000">
              <a:latin typeface="Times New Roman"/>
              <a:ea typeface="Times New Roman"/>
              <a:cs typeface="Times New Roman"/>
              <a:sym typeface="Times New Roman"/>
            </a:endParaRPr>
          </a:p>
          <a:p>
            <a:pPr indent="0" lvl="0" marL="0" marR="0" rtl="0" algn="l">
              <a:spcBef>
                <a:spcPts val="0"/>
              </a:spcBef>
              <a:spcAft>
                <a:spcPts val="0"/>
              </a:spcAft>
              <a:buClr>
                <a:srgbClr val="FF1F1F"/>
              </a:buClr>
              <a:buSzPts val="2000"/>
              <a:buFont typeface="Times New Roman"/>
              <a:buNone/>
            </a:pPr>
            <a:r>
              <a:rPr lang="en-US" sz="2000">
                <a:latin typeface="Times New Roman"/>
                <a:ea typeface="Times New Roman"/>
                <a:cs typeface="Times New Roman"/>
                <a:sym typeface="Times New Roman"/>
              </a:rPr>
              <a:t>In Best First Search, the EVAL-FN is “estimated distance to the goal.”</a:t>
            </a:r>
            <a:endParaRPr sz="2000">
              <a:latin typeface="Times New Roman"/>
              <a:ea typeface="Times New Roman"/>
              <a:cs typeface="Times New Roman"/>
              <a:sym typeface="Times New Roman"/>
            </a:endParaRPr>
          </a:p>
        </p:txBody>
      </p:sp>
      <p:sp>
        <p:nvSpPr>
          <p:cNvPr id="115" name="Google Shape;115;p16"/>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Google Shape;608;p52"/>
          <p:cNvSpPr txBox="1"/>
          <p:nvPr>
            <p:ph type="title"/>
          </p:nvPr>
        </p:nvSpPr>
        <p:spPr>
          <a:xfrm>
            <a:off x="685800" y="66675"/>
            <a:ext cx="7772400" cy="9906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Hill Climbing in 8 Queens</a:t>
            </a:r>
            <a:endParaRPr/>
          </a:p>
        </p:txBody>
      </p:sp>
      <p:sp>
        <p:nvSpPr>
          <p:cNvPr id="609" name="Google Shape;609;p52"/>
          <p:cNvSpPr txBox="1"/>
          <p:nvPr>
            <p:ph idx="1" type="body"/>
          </p:nvPr>
        </p:nvSpPr>
        <p:spPr>
          <a:xfrm>
            <a:off x="685800" y="4276725"/>
            <a:ext cx="7772400" cy="2419500"/>
          </a:xfrm>
          <a:prstGeom prst="rect">
            <a:avLst/>
          </a:prstGeom>
        </p:spPr>
        <p:txBody>
          <a:bodyPr anchorCtr="0" anchor="t" bIns="45700" lIns="91425" spcFirstLastPara="1" rIns="91425" wrap="square" tIns="45700">
            <a:noAutofit/>
          </a:bodyPr>
          <a:lstStyle/>
          <a:p>
            <a:pPr indent="-381000" lvl="0" marL="457200" rtl="0">
              <a:spcBef>
                <a:spcPts val="640"/>
              </a:spcBef>
              <a:spcAft>
                <a:spcPts val="0"/>
              </a:spcAft>
              <a:buSzPts val="2400"/>
              <a:buChar char="•"/>
            </a:pPr>
            <a:r>
              <a:rPr lang="en-US" sz="2400"/>
              <a:t>Hill climbing can fail if the state space isn’t monotonic.</a:t>
            </a:r>
            <a:endParaRPr sz="2400"/>
          </a:p>
          <a:p>
            <a:pPr indent="-381000" lvl="0" marL="457200" rtl="0">
              <a:spcBef>
                <a:spcPts val="0"/>
              </a:spcBef>
              <a:spcAft>
                <a:spcPts val="0"/>
              </a:spcAft>
              <a:buSzPts val="2400"/>
              <a:buChar char="•"/>
            </a:pPr>
            <a:r>
              <a:rPr b="1" lang="en-US" sz="2400"/>
              <a:t>Random-restart</a:t>
            </a:r>
            <a:r>
              <a:rPr lang="en-US" sz="2400"/>
              <a:t> hill climbing: if plateau is reached, pick new start state at random and search again.</a:t>
            </a:r>
            <a:endParaRPr sz="2400"/>
          </a:p>
          <a:p>
            <a:pPr indent="-381000" lvl="0" marL="457200" rtl="0">
              <a:spcBef>
                <a:spcPts val="0"/>
              </a:spcBef>
              <a:spcAft>
                <a:spcPts val="0"/>
              </a:spcAft>
              <a:buSzPts val="2400"/>
              <a:buChar char="•"/>
            </a:pPr>
            <a:r>
              <a:rPr lang="en-US" sz="2400"/>
              <a:t>Can solve 3,000,000 queens in &lt; 1 minute!</a:t>
            </a:r>
            <a:endParaRPr sz="2400"/>
          </a:p>
          <a:p>
            <a:pPr indent="-381000" lvl="0" marL="457200" rtl="0">
              <a:spcBef>
                <a:spcPts val="0"/>
              </a:spcBef>
              <a:spcAft>
                <a:spcPts val="0"/>
              </a:spcAft>
              <a:buSzPts val="2400"/>
              <a:buChar char="•"/>
            </a:pPr>
            <a:r>
              <a:rPr lang="en-US" sz="2400"/>
              <a:t>But NP-hard problems have lots of local maxima, so failure rate can be prohibitively high.</a:t>
            </a:r>
            <a:endParaRPr sz="2400"/>
          </a:p>
        </p:txBody>
      </p:sp>
      <p:sp>
        <p:nvSpPr>
          <p:cNvPr id="610" name="Google Shape;610;p52"/>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611" name="Google Shape;611;p52"/>
          <p:cNvPicPr preferRelativeResize="0"/>
          <p:nvPr/>
        </p:nvPicPr>
        <p:blipFill>
          <a:blip r:embed="rId3">
            <a:alphaModFix/>
          </a:blip>
          <a:stretch>
            <a:fillRect/>
          </a:stretch>
        </p:blipFill>
        <p:spPr>
          <a:xfrm>
            <a:off x="1995494" y="1347794"/>
            <a:ext cx="2514601" cy="2514601"/>
          </a:xfrm>
          <a:prstGeom prst="rect">
            <a:avLst/>
          </a:prstGeom>
          <a:noFill/>
          <a:ln>
            <a:noFill/>
          </a:ln>
        </p:spPr>
      </p:pic>
      <p:pic>
        <p:nvPicPr>
          <p:cNvPr id="612" name="Google Shape;612;p52"/>
          <p:cNvPicPr preferRelativeResize="0"/>
          <p:nvPr/>
        </p:nvPicPr>
        <p:blipFill>
          <a:blip r:embed="rId4">
            <a:alphaModFix/>
          </a:blip>
          <a:stretch>
            <a:fillRect/>
          </a:stretch>
        </p:blipFill>
        <p:spPr>
          <a:xfrm>
            <a:off x="4848225" y="1162050"/>
            <a:ext cx="2700350" cy="2700350"/>
          </a:xfrm>
          <a:prstGeom prst="rect">
            <a:avLst/>
          </a:prstGeom>
          <a:noFill/>
          <a:ln>
            <a:noFill/>
          </a:ln>
        </p:spPr>
      </p:pic>
      <p:sp>
        <p:nvSpPr>
          <p:cNvPr id="613" name="Google Shape;613;p52"/>
          <p:cNvSpPr/>
          <p:nvPr/>
        </p:nvSpPr>
        <p:spPr>
          <a:xfrm>
            <a:off x="2352675" y="1447800"/>
            <a:ext cx="209400" cy="209400"/>
          </a:xfrm>
          <a:prstGeom prst="rect">
            <a:avLst/>
          </a:prstGeom>
          <a:solidFill>
            <a:srgbClr val="FF0000">
              <a:alpha val="37650"/>
            </a:srgbClr>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4" name="Google Shape;614;p52"/>
          <p:cNvSpPr/>
          <p:nvPr/>
        </p:nvSpPr>
        <p:spPr>
          <a:xfrm>
            <a:off x="2352675" y="1981200"/>
            <a:ext cx="209400" cy="209400"/>
          </a:xfrm>
          <a:prstGeom prst="rect">
            <a:avLst/>
          </a:prstGeom>
          <a:solidFill>
            <a:srgbClr val="FF0000">
              <a:alpha val="37650"/>
            </a:srgbClr>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5" name="Google Shape;615;p52"/>
          <p:cNvSpPr/>
          <p:nvPr/>
        </p:nvSpPr>
        <p:spPr>
          <a:xfrm>
            <a:off x="3181350" y="1714500"/>
            <a:ext cx="209400" cy="209400"/>
          </a:xfrm>
          <a:prstGeom prst="rect">
            <a:avLst/>
          </a:prstGeom>
          <a:solidFill>
            <a:srgbClr val="FF0000">
              <a:alpha val="37650"/>
            </a:srgbClr>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6" name="Google Shape;616;p52"/>
          <p:cNvSpPr/>
          <p:nvPr/>
        </p:nvSpPr>
        <p:spPr>
          <a:xfrm>
            <a:off x="3181350" y="3390900"/>
            <a:ext cx="209400" cy="209400"/>
          </a:xfrm>
          <a:prstGeom prst="rect">
            <a:avLst/>
          </a:prstGeom>
          <a:solidFill>
            <a:srgbClr val="FF0000">
              <a:alpha val="37650"/>
            </a:srgbClr>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7" name="Google Shape;617;p52"/>
          <p:cNvSpPr/>
          <p:nvPr/>
        </p:nvSpPr>
        <p:spPr>
          <a:xfrm>
            <a:off x="3743325" y="1714500"/>
            <a:ext cx="209400" cy="209400"/>
          </a:xfrm>
          <a:prstGeom prst="rect">
            <a:avLst/>
          </a:prstGeom>
          <a:solidFill>
            <a:srgbClr val="FF0000">
              <a:alpha val="37650"/>
            </a:srgbClr>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8" name="Google Shape;618;p52"/>
          <p:cNvSpPr/>
          <p:nvPr/>
        </p:nvSpPr>
        <p:spPr>
          <a:xfrm>
            <a:off x="3467100" y="1438275"/>
            <a:ext cx="209400" cy="209400"/>
          </a:xfrm>
          <a:prstGeom prst="rect">
            <a:avLst/>
          </a:prstGeom>
          <a:solidFill>
            <a:srgbClr val="FF0000">
              <a:alpha val="37650"/>
            </a:srgbClr>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9" name="Google Shape;619;p52"/>
          <p:cNvSpPr/>
          <p:nvPr/>
        </p:nvSpPr>
        <p:spPr>
          <a:xfrm>
            <a:off x="3467100" y="1990725"/>
            <a:ext cx="209400" cy="209400"/>
          </a:xfrm>
          <a:prstGeom prst="rect">
            <a:avLst/>
          </a:prstGeom>
          <a:solidFill>
            <a:srgbClr val="FF0000">
              <a:alpha val="37650"/>
            </a:srgbClr>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0" name="Google Shape;620;p52"/>
          <p:cNvSpPr txBox="1"/>
          <p:nvPr/>
        </p:nvSpPr>
        <p:spPr>
          <a:xfrm>
            <a:off x="1800225" y="3629025"/>
            <a:ext cx="2700300" cy="647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Best neighbors of current state (h=17)  have h=12.</a:t>
            </a:r>
            <a:endParaRPr/>
          </a:p>
        </p:txBody>
      </p:sp>
      <p:sp>
        <p:nvSpPr>
          <p:cNvPr id="621" name="Google Shape;621;p52"/>
          <p:cNvSpPr/>
          <p:nvPr/>
        </p:nvSpPr>
        <p:spPr>
          <a:xfrm>
            <a:off x="3743325" y="3381375"/>
            <a:ext cx="209400" cy="209400"/>
          </a:xfrm>
          <a:prstGeom prst="rect">
            <a:avLst/>
          </a:prstGeom>
          <a:solidFill>
            <a:srgbClr val="FF0000">
              <a:alpha val="37650"/>
            </a:srgbClr>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2" name="Google Shape;622;p52"/>
          <p:cNvSpPr txBox="1"/>
          <p:nvPr/>
        </p:nvSpPr>
        <p:spPr>
          <a:xfrm>
            <a:off x="5000625" y="3629025"/>
            <a:ext cx="2700300" cy="647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US"/>
              <a:t>Local minimum state: h=1, and every neighbor has h &gt; 1.</a:t>
            </a:r>
            <a:endParaRPr/>
          </a:p>
        </p:txBody>
      </p:sp>
      <p:sp>
        <p:nvSpPr>
          <p:cNvPr id="623" name="Google Shape;623;p52"/>
          <p:cNvSpPr/>
          <p:nvPr/>
        </p:nvSpPr>
        <p:spPr>
          <a:xfrm>
            <a:off x="5905500" y="2238375"/>
            <a:ext cx="333300" cy="28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4" name="Google Shape;624;p52"/>
          <p:cNvSpPr/>
          <p:nvPr/>
        </p:nvSpPr>
        <p:spPr>
          <a:xfrm>
            <a:off x="6724650" y="1400175"/>
            <a:ext cx="333300" cy="2859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Google Shape;629;p53"/>
          <p:cNvSpPr txBox="1"/>
          <p:nvPr>
            <p:ph type="title"/>
          </p:nvPr>
        </p:nvSpPr>
        <p:spPr>
          <a:xfrm>
            <a:off x="685800" y="152400"/>
            <a:ext cx="77724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Stochastic Gradient Descent</a:t>
            </a:r>
            <a:endParaRPr/>
          </a:p>
        </p:txBody>
      </p:sp>
      <p:sp>
        <p:nvSpPr>
          <p:cNvPr id="630" name="Google Shape;630;p53"/>
          <p:cNvSpPr txBox="1"/>
          <p:nvPr>
            <p:ph idx="1" type="body"/>
          </p:nvPr>
        </p:nvSpPr>
        <p:spPr>
          <a:xfrm>
            <a:off x="685800" y="1219200"/>
            <a:ext cx="7772400" cy="51573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lang="en-US"/>
              <a:t>If we’re minimizing error instead of maximizing value, hill climbing is called </a:t>
            </a:r>
            <a:r>
              <a:rPr b="1" lang="en-US"/>
              <a:t>gradient descent</a:t>
            </a:r>
            <a:r>
              <a:rPr lang="en-US"/>
              <a:t>. Can get stuck in local minima.</a:t>
            </a:r>
            <a:br>
              <a:rPr lang="en-US"/>
            </a:br>
            <a:endParaRPr/>
          </a:p>
          <a:p>
            <a:pPr indent="-431800" lvl="0" marL="457200" rtl="0">
              <a:spcBef>
                <a:spcPts val="0"/>
              </a:spcBef>
              <a:spcAft>
                <a:spcPts val="0"/>
              </a:spcAft>
              <a:buSzPts val="3200"/>
              <a:buChar char="•"/>
            </a:pPr>
            <a:r>
              <a:rPr b="1" lang="en-US"/>
              <a:t>Stochastic gradient descent</a:t>
            </a:r>
            <a:r>
              <a:rPr lang="en-US"/>
              <a:t> = g</a:t>
            </a:r>
            <a:r>
              <a:rPr lang="en-US"/>
              <a:t>radient descent with (some) uphill moves.</a:t>
            </a:r>
            <a:endParaRPr/>
          </a:p>
          <a:p>
            <a:pPr indent="-406400" lvl="1" marL="914400" rtl="0">
              <a:spcBef>
                <a:spcPts val="0"/>
              </a:spcBef>
              <a:spcAft>
                <a:spcPts val="0"/>
              </a:spcAft>
              <a:buSzPts val="2800"/>
              <a:buChar char="–"/>
            </a:pPr>
            <a:r>
              <a:rPr lang="en-US"/>
              <a:t>Take the best downhill direction if possible.</a:t>
            </a:r>
            <a:endParaRPr/>
          </a:p>
          <a:p>
            <a:pPr indent="-406400" lvl="1" marL="914400">
              <a:spcBef>
                <a:spcPts val="0"/>
              </a:spcBef>
              <a:spcAft>
                <a:spcPts val="0"/>
              </a:spcAft>
              <a:buSzPts val="2800"/>
              <a:buChar char="–"/>
            </a:pPr>
            <a:r>
              <a:rPr lang="en-US"/>
              <a:t>Else select an uphill move with some probability </a:t>
            </a:r>
            <a:r>
              <a:rPr i="1" lang="en-US"/>
              <a:t>p</a:t>
            </a:r>
            <a:r>
              <a:rPr lang="en-US"/>
              <a:t> based on how far uphill.</a:t>
            </a:r>
            <a:endParaRPr/>
          </a:p>
        </p:txBody>
      </p:sp>
      <p:sp>
        <p:nvSpPr>
          <p:cNvPr id="631" name="Google Shape;631;p53"/>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Google Shape;636;p54"/>
          <p:cNvSpPr txBox="1"/>
          <p:nvPr>
            <p:ph type="title"/>
          </p:nvPr>
        </p:nvSpPr>
        <p:spPr>
          <a:xfrm>
            <a:off x="685800" y="228600"/>
            <a:ext cx="77724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Simulated Annealing</a:t>
            </a:r>
            <a:endParaRPr/>
          </a:p>
        </p:txBody>
      </p:sp>
      <p:sp>
        <p:nvSpPr>
          <p:cNvPr id="637" name="Google Shape;637;p54"/>
          <p:cNvSpPr txBox="1"/>
          <p:nvPr>
            <p:ph idx="1" type="body"/>
          </p:nvPr>
        </p:nvSpPr>
        <p:spPr>
          <a:xfrm>
            <a:off x="685800" y="1314450"/>
            <a:ext cx="7981800" cy="47244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lang="en-US"/>
              <a:t>How tolerant should we be of uphill moves?</a:t>
            </a:r>
            <a:endParaRPr/>
          </a:p>
          <a:p>
            <a:pPr indent="-431800" lvl="0" marL="457200" rtl="0">
              <a:spcBef>
                <a:spcPts val="0"/>
              </a:spcBef>
              <a:spcAft>
                <a:spcPts val="0"/>
              </a:spcAft>
              <a:buSzPts val="3200"/>
              <a:buChar char="•"/>
            </a:pPr>
            <a:r>
              <a:rPr lang="en-US"/>
              <a:t>Simulated annealing:</a:t>
            </a:r>
            <a:endParaRPr/>
          </a:p>
          <a:p>
            <a:pPr indent="-406400" lvl="1" marL="914400" rtl="0">
              <a:spcBef>
                <a:spcPts val="0"/>
              </a:spcBef>
              <a:spcAft>
                <a:spcPts val="0"/>
              </a:spcAft>
              <a:buSzPts val="2800"/>
              <a:buChar char="–"/>
            </a:pPr>
            <a:r>
              <a:rPr lang="en-US"/>
              <a:t>Temperature parameter T governs willingness to move uphill.</a:t>
            </a:r>
            <a:endParaRPr/>
          </a:p>
          <a:p>
            <a:pPr indent="-406400" lvl="1" marL="914400" rtl="0">
              <a:spcBef>
                <a:spcPts val="0"/>
              </a:spcBef>
              <a:spcAft>
                <a:spcPts val="0"/>
              </a:spcAft>
              <a:buSzPts val="2800"/>
              <a:buChar char="–"/>
            </a:pPr>
            <a:r>
              <a:rPr lang="en-US"/>
              <a:t>High T = big uphill moves allowed.</a:t>
            </a:r>
            <a:endParaRPr/>
          </a:p>
          <a:p>
            <a:pPr indent="-406400" lvl="1" marL="914400" rtl="0">
              <a:spcBef>
                <a:spcPts val="0"/>
              </a:spcBef>
              <a:spcAft>
                <a:spcPts val="0"/>
              </a:spcAft>
              <a:buSzPts val="2800"/>
              <a:buChar char="–"/>
            </a:pPr>
            <a:r>
              <a:rPr lang="en-US"/>
              <a:t>Low T = only small uphill allowed.</a:t>
            </a:r>
            <a:endParaRPr/>
          </a:p>
          <a:p>
            <a:pPr indent="-406400" lvl="1" marL="914400" rtl="0">
              <a:spcBef>
                <a:spcPts val="0"/>
              </a:spcBef>
              <a:spcAft>
                <a:spcPts val="0"/>
              </a:spcAft>
              <a:buSzPts val="2800"/>
              <a:buChar char="–"/>
            </a:pPr>
            <a:r>
              <a:rPr lang="en-US"/>
              <a:t>Start at high T and </a:t>
            </a:r>
            <a:r>
              <a:rPr i="1" lang="en-US"/>
              <a:t>gradually</a:t>
            </a:r>
            <a:r>
              <a:rPr lang="en-US"/>
              <a:t> lower it.</a:t>
            </a:r>
            <a:endParaRPr/>
          </a:p>
          <a:p>
            <a:pPr indent="-406400" lvl="1" marL="914400" rtl="0">
              <a:spcBef>
                <a:spcPts val="0"/>
              </a:spcBef>
              <a:spcAft>
                <a:spcPts val="0"/>
              </a:spcAft>
              <a:buSzPts val="2800"/>
              <a:buChar char="–"/>
            </a:pPr>
            <a:r>
              <a:rPr lang="en-US"/>
              <a:t>Analogous to </a:t>
            </a:r>
            <a:r>
              <a:rPr lang="en-US" u="sng"/>
              <a:t>annealing</a:t>
            </a:r>
            <a:r>
              <a:rPr lang="en-US"/>
              <a:t> in metallurgy.</a:t>
            </a:r>
            <a:br>
              <a:rPr lang="en-US"/>
            </a:br>
            <a:endParaRPr/>
          </a:p>
          <a:p>
            <a:pPr indent="-431800" lvl="0" marL="457200" rtl="0">
              <a:spcBef>
                <a:spcPts val="0"/>
              </a:spcBef>
              <a:spcAft>
                <a:spcPts val="0"/>
              </a:spcAft>
              <a:buSzPts val="3200"/>
              <a:buChar char="•"/>
            </a:pPr>
            <a:r>
              <a:rPr lang="en-US"/>
              <a:t>High probability of finding global minimum if we anneal slowly enough.</a:t>
            </a:r>
            <a:endParaRPr/>
          </a:p>
        </p:txBody>
      </p:sp>
      <p:sp>
        <p:nvSpPr>
          <p:cNvPr id="638" name="Google Shape;638;p54"/>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sp>
        <p:nvSpPr>
          <p:cNvPr id="643" name="Google Shape;643;p55"/>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Uses of Simulated Annealing</a:t>
            </a:r>
            <a:endParaRPr/>
          </a:p>
        </p:txBody>
      </p:sp>
      <p:sp>
        <p:nvSpPr>
          <p:cNvPr id="644" name="Google Shape;644;p55"/>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lang="en-US"/>
              <a:t>VLSI layout optimization</a:t>
            </a:r>
            <a:endParaRPr/>
          </a:p>
          <a:p>
            <a:pPr indent="-406400" lvl="1" marL="914400" rtl="0">
              <a:spcBef>
                <a:spcPts val="0"/>
              </a:spcBef>
              <a:spcAft>
                <a:spcPts val="0"/>
              </a:spcAft>
              <a:buSzPts val="2800"/>
              <a:buChar char="–"/>
            </a:pPr>
            <a:r>
              <a:rPr lang="en-US"/>
              <a:t>Place chip modules to minimize wire length.</a:t>
            </a:r>
            <a:endParaRPr/>
          </a:p>
          <a:p>
            <a:pPr indent="-406400" lvl="1" marL="914400" rtl="0">
              <a:spcBef>
                <a:spcPts val="0"/>
              </a:spcBef>
              <a:spcAft>
                <a:spcPts val="0"/>
              </a:spcAft>
              <a:buSzPts val="2800"/>
              <a:buChar char="–"/>
            </a:pPr>
            <a:r>
              <a:rPr lang="en-US"/>
              <a:t>A “move” might swap two modules.</a:t>
            </a:r>
            <a:br>
              <a:rPr lang="en-US"/>
            </a:br>
            <a:endParaRPr/>
          </a:p>
          <a:p>
            <a:pPr indent="-431800" lvl="0" marL="457200" rtl="0">
              <a:spcBef>
                <a:spcPts val="0"/>
              </a:spcBef>
              <a:spcAft>
                <a:spcPts val="0"/>
              </a:spcAft>
              <a:buSzPts val="3200"/>
              <a:buChar char="•"/>
            </a:pPr>
            <a:r>
              <a:rPr lang="en-US"/>
              <a:t>Boltzmann Machines: neural networks whose units have binary states.</a:t>
            </a:r>
            <a:endParaRPr/>
          </a:p>
          <a:p>
            <a:pPr indent="-406400" lvl="1" marL="914400" rtl="0">
              <a:spcBef>
                <a:spcPts val="0"/>
              </a:spcBef>
              <a:spcAft>
                <a:spcPts val="0"/>
              </a:spcAft>
              <a:buSzPts val="2800"/>
              <a:buChar char="–"/>
            </a:pPr>
            <a:r>
              <a:rPr lang="en-US"/>
              <a:t>“Energy” is a function of the weights between pairs of active nodes.</a:t>
            </a:r>
            <a:endParaRPr/>
          </a:p>
          <a:p>
            <a:pPr indent="-406400" lvl="1" marL="914400">
              <a:spcBef>
                <a:spcPts val="0"/>
              </a:spcBef>
              <a:spcAft>
                <a:spcPts val="0"/>
              </a:spcAft>
              <a:buSzPts val="2800"/>
              <a:buChar char="–"/>
            </a:pPr>
            <a:r>
              <a:rPr lang="en-US"/>
              <a:t>Use simulated annealing to find minimum energy states.</a:t>
            </a:r>
            <a:endParaRPr/>
          </a:p>
        </p:txBody>
      </p:sp>
      <p:sp>
        <p:nvSpPr>
          <p:cNvPr id="645" name="Google Shape;645;p55"/>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56"/>
          <p:cNvSpPr txBox="1"/>
          <p:nvPr>
            <p:ph type="title"/>
          </p:nvPr>
        </p:nvSpPr>
        <p:spPr>
          <a:xfrm>
            <a:off x="685800" y="304800"/>
            <a:ext cx="77724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Other Local Search Methods</a:t>
            </a:r>
            <a:endParaRPr/>
          </a:p>
        </p:txBody>
      </p:sp>
      <p:sp>
        <p:nvSpPr>
          <p:cNvPr id="651" name="Google Shape;651;p56"/>
          <p:cNvSpPr txBox="1"/>
          <p:nvPr>
            <p:ph idx="1" type="body"/>
          </p:nvPr>
        </p:nvSpPr>
        <p:spPr>
          <a:xfrm>
            <a:off x="685800" y="1524000"/>
            <a:ext cx="7772400" cy="47055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lang="en-US"/>
              <a:t>Local beam search</a:t>
            </a:r>
            <a:endParaRPr/>
          </a:p>
          <a:p>
            <a:pPr indent="-406400" lvl="1" marL="914400" rtl="0">
              <a:spcBef>
                <a:spcPts val="0"/>
              </a:spcBef>
              <a:spcAft>
                <a:spcPts val="0"/>
              </a:spcAft>
              <a:buSzPts val="2800"/>
              <a:buChar char="–"/>
            </a:pPr>
            <a:r>
              <a:rPr lang="en-US"/>
              <a:t>Generate </a:t>
            </a:r>
            <a:r>
              <a:rPr i="1" lang="en-US"/>
              <a:t>k</a:t>
            </a:r>
            <a:r>
              <a:rPr lang="en-US"/>
              <a:t> random starting states.</a:t>
            </a:r>
            <a:endParaRPr/>
          </a:p>
          <a:p>
            <a:pPr indent="-406400" lvl="1" marL="914400" rtl="0">
              <a:spcBef>
                <a:spcPts val="0"/>
              </a:spcBef>
              <a:spcAft>
                <a:spcPts val="0"/>
              </a:spcAft>
              <a:buSzPts val="2800"/>
              <a:buChar char="–"/>
            </a:pPr>
            <a:r>
              <a:rPr lang="en-US"/>
              <a:t>At each step, find all successors and take the </a:t>
            </a:r>
            <a:r>
              <a:rPr i="1" lang="en-US"/>
              <a:t>k</a:t>
            </a:r>
            <a:r>
              <a:rPr lang="en-US"/>
              <a:t> best ones.</a:t>
            </a:r>
            <a:br>
              <a:rPr lang="en-US"/>
            </a:br>
            <a:endParaRPr/>
          </a:p>
          <a:p>
            <a:pPr indent="-431800" lvl="0" marL="457200" rtl="0">
              <a:spcBef>
                <a:spcPts val="0"/>
              </a:spcBef>
              <a:spcAft>
                <a:spcPts val="0"/>
              </a:spcAft>
              <a:buSzPts val="3200"/>
              <a:buChar char="•"/>
            </a:pPr>
            <a:r>
              <a:rPr lang="en-US"/>
              <a:t>Genetic algorithms</a:t>
            </a:r>
            <a:endParaRPr/>
          </a:p>
          <a:p>
            <a:pPr indent="-406400" lvl="1" marL="914400" rtl="0">
              <a:spcBef>
                <a:spcPts val="0"/>
              </a:spcBef>
              <a:spcAft>
                <a:spcPts val="0"/>
              </a:spcAft>
              <a:buSzPts val="2800"/>
              <a:buChar char="–"/>
            </a:pPr>
            <a:r>
              <a:rPr lang="en-US"/>
              <a:t>Maintain a population of candidates.</a:t>
            </a:r>
            <a:endParaRPr/>
          </a:p>
          <a:p>
            <a:pPr indent="-406400" lvl="1" marL="914400" rtl="0">
              <a:spcBef>
                <a:spcPts val="0"/>
              </a:spcBef>
              <a:spcAft>
                <a:spcPts val="0"/>
              </a:spcAft>
              <a:buSzPts val="2800"/>
              <a:buChar char="–"/>
            </a:pPr>
            <a:r>
              <a:rPr lang="en-US"/>
              <a:t>Generate new candidates by a combination of </a:t>
            </a:r>
            <a:r>
              <a:rPr i="1" lang="en-US"/>
              <a:t>crossover</a:t>
            </a:r>
            <a:r>
              <a:rPr lang="en-US"/>
              <a:t> and </a:t>
            </a:r>
            <a:r>
              <a:rPr i="1" lang="en-US"/>
              <a:t>random mutation</a:t>
            </a:r>
            <a:r>
              <a:rPr lang="en-US"/>
              <a:t>.</a:t>
            </a:r>
            <a:endParaRPr/>
          </a:p>
          <a:p>
            <a:pPr indent="-406400" lvl="1" marL="914400">
              <a:spcBef>
                <a:spcPts val="0"/>
              </a:spcBef>
              <a:spcAft>
                <a:spcPts val="0"/>
              </a:spcAft>
              <a:buSzPts val="2800"/>
              <a:buChar char="–"/>
            </a:pPr>
            <a:r>
              <a:rPr lang="en-US"/>
              <a:t>Crossover combines parts of two parent states to make a successor state.</a:t>
            </a:r>
            <a:endParaRPr/>
          </a:p>
        </p:txBody>
      </p:sp>
      <p:sp>
        <p:nvSpPr>
          <p:cNvPr id="652" name="Google Shape;652;p56"/>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57"/>
          <p:cNvSpPr txBox="1"/>
          <p:nvPr>
            <p:ph type="title"/>
          </p:nvPr>
        </p:nvSpPr>
        <p:spPr>
          <a:xfrm>
            <a:off x="685800" y="609600"/>
            <a:ext cx="77724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Genetic Search in 8 Queens</a:t>
            </a:r>
            <a:endParaRPr/>
          </a:p>
        </p:txBody>
      </p:sp>
      <p:sp>
        <p:nvSpPr>
          <p:cNvPr id="658" name="Google Shape;658;p57"/>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0" lvl="0" marL="0">
              <a:spcBef>
                <a:spcPts val="640"/>
              </a:spcBef>
              <a:spcAft>
                <a:spcPts val="0"/>
              </a:spcAft>
              <a:buNone/>
            </a:pPr>
            <a:r>
              <a:t/>
            </a:r>
            <a:endParaRPr/>
          </a:p>
        </p:txBody>
      </p:sp>
      <p:sp>
        <p:nvSpPr>
          <p:cNvPr id="659" name="Google Shape;659;p57"/>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660" name="Google Shape;660;p57"/>
          <p:cNvPicPr preferRelativeResize="0"/>
          <p:nvPr/>
        </p:nvPicPr>
        <p:blipFill>
          <a:blip r:embed="rId3">
            <a:alphaModFix/>
          </a:blip>
          <a:stretch>
            <a:fillRect/>
          </a:stretch>
        </p:blipFill>
        <p:spPr>
          <a:xfrm>
            <a:off x="257175" y="1869825"/>
            <a:ext cx="8410576" cy="2587875"/>
          </a:xfrm>
          <a:prstGeom prst="rect">
            <a:avLst/>
          </a:prstGeom>
          <a:noFill/>
          <a:ln>
            <a:noFill/>
          </a:ln>
        </p:spPr>
      </p:pic>
      <p:pic>
        <p:nvPicPr>
          <p:cNvPr id="661" name="Google Shape;661;p57"/>
          <p:cNvPicPr preferRelativeResize="0"/>
          <p:nvPr/>
        </p:nvPicPr>
        <p:blipFill>
          <a:blip r:embed="rId4">
            <a:alphaModFix/>
          </a:blip>
          <a:stretch>
            <a:fillRect/>
          </a:stretch>
        </p:blipFill>
        <p:spPr>
          <a:xfrm>
            <a:off x="1314450" y="4619625"/>
            <a:ext cx="6639327" cy="1924050"/>
          </a:xfrm>
          <a:prstGeom prst="rect">
            <a:avLst/>
          </a:prstGeom>
          <a:noFill/>
          <a:ln>
            <a:noFill/>
          </a:ln>
        </p:spPr>
      </p:pic>
      <p:sp>
        <p:nvSpPr>
          <p:cNvPr id="662" name="Google Shape;662;p57"/>
          <p:cNvSpPr/>
          <p:nvPr/>
        </p:nvSpPr>
        <p:spPr>
          <a:xfrm>
            <a:off x="3076575" y="2000250"/>
            <a:ext cx="504900" cy="285900"/>
          </a:xfrm>
          <a:prstGeom prst="rect">
            <a:avLst/>
          </a:prstGeom>
          <a:solidFill>
            <a:srgbClr val="FF0000">
              <a:alpha val="3462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3" name="Google Shape;663;p57"/>
          <p:cNvSpPr/>
          <p:nvPr/>
        </p:nvSpPr>
        <p:spPr>
          <a:xfrm>
            <a:off x="3609975" y="2457450"/>
            <a:ext cx="800100" cy="285900"/>
          </a:xfrm>
          <a:prstGeom prst="rect">
            <a:avLst/>
          </a:prstGeom>
          <a:solidFill>
            <a:srgbClr val="FF0000">
              <a:alpha val="3462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4" name="Google Shape;664;p57"/>
          <p:cNvSpPr/>
          <p:nvPr/>
        </p:nvSpPr>
        <p:spPr>
          <a:xfrm>
            <a:off x="5191125" y="1971675"/>
            <a:ext cx="1371600" cy="285900"/>
          </a:xfrm>
          <a:prstGeom prst="rect">
            <a:avLst/>
          </a:prstGeom>
          <a:solidFill>
            <a:srgbClr val="FF0000">
              <a:alpha val="3462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5" name="Google Shape;665;p57"/>
          <p:cNvSpPr/>
          <p:nvPr/>
        </p:nvSpPr>
        <p:spPr>
          <a:xfrm>
            <a:off x="7248525" y="1971675"/>
            <a:ext cx="1371600" cy="285900"/>
          </a:xfrm>
          <a:prstGeom prst="rect">
            <a:avLst/>
          </a:prstGeom>
          <a:solidFill>
            <a:srgbClr val="FF0000">
              <a:alpha val="3462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9" name="Shape 669"/>
        <p:cNvGrpSpPr/>
        <p:nvPr/>
      </p:nvGrpSpPr>
      <p:grpSpPr>
        <a:xfrm>
          <a:off x="0" y="0"/>
          <a:ext cx="0" cy="0"/>
          <a:chOff x="0" y="0"/>
          <a:chExt cx="0" cy="0"/>
        </a:xfrm>
      </p:grpSpPr>
      <p:sp>
        <p:nvSpPr>
          <p:cNvPr id="670" name="Google Shape;670;p58"/>
          <p:cNvSpPr txBox="1"/>
          <p:nvPr>
            <p:ph type="title"/>
          </p:nvPr>
        </p:nvSpPr>
        <p:spPr>
          <a:xfrm>
            <a:off x="685800" y="609600"/>
            <a:ext cx="7772400" cy="45624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Additional Slides</a:t>
            </a:r>
            <a:endParaRPr/>
          </a:p>
          <a:p>
            <a:pPr indent="0" lvl="0" marL="0">
              <a:spcBef>
                <a:spcPts val="0"/>
              </a:spcBef>
              <a:spcAft>
                <a:spcPts val="0"/>
              </a:spcAft>
              <a:buNone/>
            </a:pPr>
            <a:r>
              <a:rPr lang="en-US"/>
              <a:t>(not required for this lecture)</a:t>
            </a:r>
            <a:endParaRPr/>
          </a:p>
        </p:txBody>
      </p:sp>
      <p:sp>
        <p:nvSpPr>
          <p:cNvPr id="671" name="Google Shape;671;p58"/>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sp>
        <p:nvSpPr>
          <p:cNvPr id="676" name="Google Shape;676;p59"/>
          <p:cNvSpPr txBox="1"/>
          <p:nvPr>
            <p:ph type="title"/>
          </p:nvPr>
        </p:nvSpPr>
        <p:spPr>
          <a:xfrm>
            <a:off x="238125" y="133350"/>
            <a:ext cx="874395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dk2"/>
                </a:solidFill>
                <a:latin typeface="Times New Roman"/>
                <a:ea typeface="Times New Roman"/>
                <a:cs typeface="Times New Roman"/>
                <a:sym typeface="Times New Roman"/>
              </a:rPr>
              <a:t>Approximate A* versions </a:t>
            </a:r>
            <a:br>
              <a:rPr b="0" i="0" lang="en-US" sz="4000" u="none" cap="none" strike="noStrike">
                <a:solidFill>
                  <a:schemeClr val="dk2"/>
                </a:solidFill>
                <a:latin typeface="Times New Roman"/>
                <a:ea typeface="Times New Roman"/>
                <a:cs typeface="Times New Roman"/>
                <a:sym typeface="Times New Roman"/>
              </a:rPr>
            </a:br>
            <a:r>
              <a:rPr b="0" i="0" lang="en-US" sz="2400" u="none" cap="none" strike="noStrike">
                <a:solidFill>
                  <a:schemeClr val="dk2"/>
                </a:solidFill>
                <a:latin typeface="Times New Roman"/>
                <a:ea typeface="Times New Roman"/>
                <a:cs typeface="Times New Roman"/>
                <a:sym typeface="Times New Roman"/>
              </a:rPr>
              <a:t>(less search effort, but only an approximately optimal solution)</a:t>
            </a:r>
            <a:endParaRPr b="0" i="0" sz="2800" u="none" cap="none" strike="noStrike">
              <a:solidFill>
                <a:schemeClr val="dk2"/>
              </a:solidFill>
              <a:latin typeface="Times New Roman"/>
              <a:ea typeface="Times New Roman"/>
              <a:cs typeface="Times New Roman"/>
              <a:sym typeface="Times New Roman"/>
            </a:endParaRPr>
          </a:p>
        </p:txBody>
      </p:sp>
      <p:sp>
        <p:nvSpPr>
          <p:cNvPr id="677" name="Google Shape;677;p59"/>
          <p:cNvSpPr txBox="1"/>
          <p:nvPr>
            <p:ph idx="1" type="body"/>
          </p:nvPr>
        </p:nvSpPr>
        <p:spPr>
          <a:xfrm>
            <a:off x="528650" y="1676400"/>
            <a:ext cx="8086800" cy="49530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80000"/>
              </a:lnSpc>
              <a:spcBef>
                <a:spcPts val="0"/>
              </a:spcBef>
              <a:spcAft>
                <a:spcPts val="0"/>
              </a:spcAft>
              <a:buClr>
                <a:schemeClr val="accent2"/>
              </a:buClr>
              <a:buSzPts val="2800"/>
              <a:buFont typeface="Times New Roman"/>
              <a:buAutoNum type="arabicPeriod"/>
            </a:pPr>
            <a:r>
              <a:rPr b="0" i="0" lang="en-US" sz="2800" u="none" cap="none" strike="noStrike">
                <a:solidFill>
                  <a:schemeClr val="accent2"/>
                </a:solidFill>
                <a:latin typeface="Times New Roman"/>
                <a:ea typeface="Times New Roman"/>
                <a:cs typeface="Times New Roman"/>
                <a:sym typeface="Times New Roman"/>
              </a:rPr>
              <a:t>Dynamic weighting:</a:t>
            </a:r>
            <a:endParaRPr/>
          </a:p>
          <a:p>
            <a:pPr indent="-381000" lvl="1" marL="838200" marR="0" rtl="0" algn="l">
              <a:lnSpc>
                <a:spcPct val="80000"/>
              </a:lnSpc>
              <a:spcBef>
                <a:spcPts val="0"/>
              </a:spcBef>
              <a:spcAft>
                <a:spcPts val="0"/>
              </a:spcAft>
              <a:buClr>
                <a:schemeClr val="accent2"/>
              </a:buClr>
              <a:buSzPts val="2400"/>
              <a:buFont typeface="Times New Roman"/>
              <a:buNone/>
            </a:pPr>
            <a:r>
              <a:rPr b="0" i="0" lang="en-US" sz="2400" u="none" cap="none" strike="noStrike">
                <a:solidFill>
                  <a:schemeClr val="accent2"/>
                </a:solidFill>
                <a:latin typeface="Times New Roman"/>
                <a:ea typeface="Times New Roman"/>
                <a:cs typeface="Times New Roman"/>
                <a:sym typeface="Times New Roman"/>
              </a:rPr>
              <a:t>f(n) = g(n) + h(n) + α [1- (depth(n) / N)] h(n)</a:t>
            </a:r>
            <a:endParaRPr/>
          </a:p>
          <a:p>
            <a:pPr indent="-381000" lvl="1" marL="838200" marR="0" rtl="0" algn="l">
              <a:lnSpc>
                <a:spcPct val="80000"/>
              </a:lnSpc>
              <a:spcBef>
                <a:spcPts val="0"/>
              </a:spcBef>
              <a:spcAft>
                <a:spcPts val="0"/>
              </a:spcAft>
              <a:buClr>
                <a:schemeClr val="accent2"/>
              </a:buClr>
              <a:buSzPts val="2400"/>
              <a:buFont typeface="Times New Roman"/>
              <a:buNone/>
            </a:pPr>
            <a:r>
              <a:rPr b="0" i="0" lang="en-US" sz="2400" u="none" cap="none" strike="noStrike">
                <a:solidFill>
                  <a:schemeClr val="accent2"/>
                </a:solidFill>
                <a:latin typeface="Times New Roman"/>
                <a:ea typeface="Times New Roman"/>
                <a:cs typeface="Times New Roman"/>
                <a:sym typeface="Times New Roman"/>
              </a:rPr>
              <a:t>where N is (an upper bound on) depth of desired goal.</a:t>
            </a:r>
            <a:endParaRPr/>
          </a:p>
          <a:p>
            <a:pPr indent="-381000" lvl="1" marL="838200" marR="0" rtl="0" algn="l">
              <a:lnSpc>
                <a:spcPct val="80000"/>
              </a:lnSpc>
              <a:spcBef>
                <a:spcPts val="0"/>
              </a:spcBef>
              <a:spcAft>
                <a:spcPts val="0"/>
              </a:spcAft>
              <a:buClr>
                <a:srgbClr val="FF1F1F"/>
              </a:buClr>
              <a:buSzPts val="2400"/>
              <a:buFont typeface="Times New Roman"/>
              <a:buNone/>
            </a:pPr>
            <a:r>
              <a:rPr b="0" i="0" lang="en-US" sz="2400" u="none" cap="none" strike="noStrike">
                <a:solidFill>
                  <a:srgbClr val="FF1F1F"/>
                </a:solidFill>
                <a:latin typeface="Times New Roman"/>
                <a:ea typeface="Times New Roman"/>
                <a:cs typeface="Times New Roman"/>
                <a:sym typeface="Times New Roman"/>
              </a:rPr>
              <a:t>Idea: Do more focused search early on in the search.</a:t>
            </a:r>
            <a:endParaRPr/>
          </a:p>
          <a:p>
            <a:pPr indent="-381000" lvl="1" marL="838200" marR="0" rtl="0" algn="l">
              <a:lnSpc>
                <a:spcPct val="80000"/>
              </a:lnSpc>
              <a:spcBef>
                <a:spcPts val="0"/>
              </a:spcBef>
              <a:spcAft>
                <a:spcPts val="0"/>
              </a:spcAft>
              <a:buClr>
                <a:srgbClr val="008000"/>
              </a:buClr>
              <a:buSzPts val="2400"/>
              <a:buFont typeface="Times New Roman"/>
              <a:buNone/>
            </a:pPr>
            <a:r>
              <a:rPr b="0" i="0" lang="en-US" sz="2400" u="none" cap="none" strike="noStrike">
                <a:solidFill>
                  <a:srgbClr val="008000"/>
                </a:solidFill>
                <a:latin typeface="Times New Roman"/>
                <a:ea typeface="Times New Roman"/>
                <a:cs typeface="Times New Roman"/>
                <a:sym typeface="Times New Roman"/>
              </a:rPr>
              <a:t>Thrm: Solution is within factor (1+ α) of optimal.</a:t>
            </a:r>
            <a:endParaRPr/>
          </a:p>
          <a:p>
            <a:pPr indent="-279400" lvl="0" marL="457200" marR="0" rtl="0" algn="l">
              <a:lnSpc>
                <a:spcPct val="80000"/>
              </a:lnSpc>
              <a:spcBef>
                <a:spcPts val="0"/>
              </a:spcBef>
              <a:spcAft>
                <a:spcPts val="0"/>
              </a:spcAft>
              <a:buClr>
                <a:schemeClr val="dk1"/>
              </a:buClr>
              <a:buSzPts val="2800"/>
              <a:buFont typeface="Times New Roman"/>
              <a:buNone/>
            </a:pPr>
            <a:r>
              <a:t/>
            </a:r>
            <a:endParaRPr b="0" i="0" sz="2800" u="none" cap="none" strike="noStrike">
              <a:solidFill>
                <a:srgbClr val="008000"/>
              </a:solidFill>
              <a:latin typeface="Times New Roman"/>
              <a:ea typeface="Times New Roman"/>
              <a:cs typeface="Times New Roman"/>
              <a:sym typeface="Times New Roman"/>
            </a:endParaRPr>
          </a:p>
          <a:p>
            <a:pPr indent="-457200" lvl="0" marL="457200" marR="0" rtl="0" algn="l">
              <a:lnSpc>
                <a:spcPct val="80000"/>
              </a:lnSpc>
              <a:spcBef>
                <a:spcPts val="0"/>
              </a:spcBef>
              <a:spcAft>
                <a:spcPts val="0"/>
              </a:spcAft>
              <a:buClr>
                <a:schemeClr val="accent2"/>
              </a:buClr>
              <a:buSzPts val="2800"/>
              <a:buFont typeface="Times New Roman"/>
              <a:buAutoNum type="arabicPeriod"/>
            </a:pPr>
            <a:r>
              <a:rPr b="0" i="0" lang="en-US" sz="2800" u="none" cap="none" strike="noStrike">
                <a:solidFill>
                  <a:schemeClr val="accent2"/>
                </a:solidFill>
                <a:latin typeface="Times New Roman"/>
                <a:ea typeface="Times New Roman"/>
                <a:cs typeface="Times New Roman"/>
                <a:sym typeface="Times New Roman"/>
              </a:rPr>
              <a:t>A</a:t>
            </a:r>
            <a:r>
              <a:rPr b="0" baseline="-25000" i="0" lang="en-US" sz="2800" u="none" cap="none" strike="noStrike">
                <a:solidFill>
                  <a:schemeClr val="accent2"/>
                </a:solidFill>
                <a:latin typeface="Times New Roman"/>
                <a:ea typeface="Times New Roman"/>
                <a:cs typeface="Times New Roman"/>
                <a:sym typeface="Times New Roman"/>
              </a:rPr>
              <a:t>β</a:t>
            </a:r>
            <a:r>
              <a:rPr b="0" i="0" lang="en-US" sz="2800" u="none" cap="none" strike="noStrike">
                <a:solidFill>
                  <a:schemeClr val="accent2"/>
                </a:solidFill>
                <a:latin typeface="Times New Roman"/>
                <a:ea typeface="Times New Roman"/>
                <a:cs typeface="Times New Roman"/>
                <a:sym typeface="Times New Roman"/>
              </a:rPr>
              <a:t>*:</a:t>
            </a:r>
            <a:endParaRPr/>
          </a:p>
          <a:p>
            <a:pPr indent="-381000" lvl="1" marL="838200" marR="0" rtl="0" algn="l">
              <a:lnSpc>
                <a:spcPct val="80000"/>
              </a:lnSpc>
              <a:spcBef>
                <a:spcPts val="0"/>
              </a:spcBef>
              <a:spcAft>
                <a:spcPts val="0"/>
              </a:spcAft>
              <a:buClr>
                <a:schemeClr val="accent2"/>
              </a:buClr>
              <a:buSzPts val="2400"/>
              <a:buFont typeface="Times New Roman"/>
              <a:buNone/>
            </a:pPr>
            <a:r>
              <a:rPr b="0" i="0" lang="en-US" sz="2400" u="none" cap="none" strike="noStrike">
                <a:solidFill>
                  <a:schemeClr val="accent2"/>
                </a:solidFill>
                <a:latin typeface="Times New Roman"/>
                <a:ea typeface="Times New Roman"/>
                <a:cs typeface="Times New Roman"/>
                <a:sym typeface="Times New Roman"/>
              </a:rPr>
              <a:t>From open list, choose among nodes with f-value within a factor (1+β) of the most promising f-value.</a:t>
            </a:r>
            <a:endParaRPr/>
          </a:p>
          <a:p>
            <a:pPr indent="-381000" lvl="1" marL="838200" marR="0" rtl="0" algn="l">
              <a:lnSpc>
                <a:spcPct val="80000"/>
              </a:lnSpc>
              <a:spcBef>
                <a:spcPts val="0"/>
              </a:spcBef>
              <a:spcAft>
                <a:spcPts val="0"/>
              </a:spcAft>
              <a:buClr>
                <a:srgbClr val="008000"/>
              </a:buClr>
              <a:buSzPts val="2400"/>
              <a:buFont typeface="Times New Roman"/>
              <a:buNone/>
            </a:pPr>
            <a:r>
              <a:rPr b="0" i="0" lang="en-US" sz="2400" u="none" cap="none" strike="noStrike">
                <a:solidFill>
                  <a:srgbClr val="008000"/>
                </a:solidFill>
                <a:latin typeface="Times New Roman"/>
                <a:ea typeface="Times New Roman"/>
                <a:cs typeface="Times New Roman"/>
                <a:sym typeface="Times New Roman"/>
              </a:rPr>
              <a:t>Thrm: Solution is within factor (1+β) of optimal</a:t>
            </a:r>
            <a:endParaRPr/>
          </a:p>
          <a:p>
            <a:pPr indent="-381000" lvl="1" marL="838200" marR="0" rtl="0" algn="l">
              <a:lnSpc>
                <a:spcPct val="80000"/>
              </a:lnSpc>
              <a:spcBef>
                <a:spcPts val="0"/>
              </a:spcBef>
              <a:spcAft>
                <a:spcPts val="0"/>
              </a:spcAft>
              <a:buClr>
                <a:schemeClr val="accent2"/>
              </a:buClr>
              <a:buSzPts val="2400"/>
              <a:buFont typeface="Times New Roman"/>
              <a:buNone/>
            </a:pPr>
            <a:r>
              <a:rPr b="0" i="0" lang="en-US" sz="2400" u="none" cap="none" strike="noStrike">
                <a:solidFill>
                  <a:schemeClr val="accent2"/>
                </a:solidFill>
                <a:latin typeface="Times New Roman"/>
                <a:ea typeface="Times New Roman"/>
                <a:cs typeface="Times New Roman"/>
                <a:sym typeface="Times New Roman"/>
              </a:rPr>
              <a:t>Make the choice based on which of those nodes leads to lowest search effort to goal (sometimes picking a node with best h-value accomplishes this)</a:t>
            </a:r>
            <a:endParaRPr/>
          </a:p>
        </p:txBody>
      </p:sp>
      <p:sp>
        <p:nvSpPr>
          <p:cNvPr id="678" name="Google Shape;678;p59"/>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2" name="Shape 682"/>
        <p:cNvGrpSpPr/>
        <p:nvPr/>
      </p:nvGrpSpPr>
      <p:grpSpPr>
        <a:xfrm>
          <a:off x="0" y="0"/>
          <a:ext cx="0" cy="0"/>
          <a:chOff x="0" y="0"/>
          <a:chExt cx="0" cy="0"/>
        </a:xfrm>
      </p:grpSpPr>
      <p:sp>
        <p:nvSpPr>
          <p:cNvPr id="683" name="Google Shape;683;p60"/>
          <p:cNvSpPr txBox="1"/>
          <p:nvPr>
            <p:ph type="title"/>
          </p:nvPr>
        </p:nvSpPr>
        <p:spPr>
          <a:xfrm>
            <a:off x="976313" y="263525"/>
            <a:ext cx="7191300" cy="566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dk2"/>
                </a:solidFill>
                <a:latin typeface="Times New Roman"/>
                <a:ea typeface="Times New Roman"/>
                <a:cs typeface="Times New Roman"/>
                <a:sym typeface="Times New Roman"/>
              </a:rPr>
              <a:t>Best-bound search</a:t>
            </a:r>
            <a:endParaRPr b="0" i="0" sz="4000" u="none" cap="none" strike="noStrike">
              <a:solidFill>
                <a:schemeClr val="dk2"/>
              </a:solidFill>
              <a:latin typeface="Times New Roman"/>
              <a:ea typeface="Times New Roman"/>
              <a:cs typeface="Times New Roman"/>
              <a:sym typeface="Times New Roman"/>
            </a:endParaRPr>
          </a:p>
        </p:txBody>
      </p:sp>
      <p:sp>
        <p:nvSpPr>
          <p:cNvPr id="684" name="Google Shape;684;p60"/>
          <p:cNvSpPr txBox="1"/>
          <p:nvPr>
            <p:ph idx="1" type="body"/>
          </p:nvPr>
        </p:nvSpPr>
        <p:spPr>
          <a:xfrm>
            <a:off x="705338" y="1014525"/>
            <a:ext cx="7740300" cy="5500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A* search was invented in the AI research community</a:t>
            </a:r>
            <a:endParaRPr/>
          </a:p>
          <a:p>
            <a:pPr indent="-342900" lvl="0" marL="342900" marR="0" rtl="0" algn="l">
              <a:lnSpc>
                <a:spcPct val="80000"/>
              </a:lnSpc>
              <a:spcBef>
                <a:spcPts val="400"/>
              </a:spcBef>
              <a:spcAft>
                <a:spcPts val="0"/>
              </a:spcAft>
              <a:buClr>
                <a:schemeClr val="dk1"/>
              </a:buClr>
              <a:buSzPts val="2000"/>
              <a:buFont typeface="Times New Roman"/>
              <a:buChar char="•"/>
            </a:pPr>
            <a:r>
              <a:rPr b="0" i="1" lang="en-US" sz="2000" u="none" cap="none" strike="noStrike">
                <a:solidFill>
                  <a:schemeClr val="dk1"/>
                </a:solidFill>
                <a:latin typeface="Times New Roman"/>
                <a:ea typeface="Times New Roman"/>
                <a:cs typeface="Times New Roman"/>
                <a:sym typeface="Times New Roman"/>
              </a:rPr>
              <a:t>Best-bound search</a:t>
            </a:r>
            <a:r>
              <a:rPr b="0" i="0" lang="en-US" sz="2000" u="none" cap="none" strike="noStrike">
                <a:solidFill>
                  <a:schemeClr val="dk1"/>
                </a:solidFill>
                <a:latin typeface="Times New Roman"/>
                <a:ea typeface="Times New Roman"/>
                <a:cs typeface="Times New Roman"/>
                <a:sym typeface="Times New Roman"/>
              </a:rPr>
              <a:t> was invented in the operations research community</a:t>
            </a:r>
            <a:endParaRPr/>
          </a:p>
          <a:p>
            <a:pPr indent="-285750" lvl="1" marL="742950" marR="0" rtl="0" algn="l">
              <a:lnSpc>
                <a:spcPct val="80000"/>
              </a:lnSpc>
              <a:spcBef>
                <a:spcPts val="36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Same node selection strategy as A*</a:t>
            </a:r>
            <a:endParaRPr/>
          </a:p>
          <a:p>
            <a:pPr indent="-285750" lvl="1" marL="742950" marR="0" rtl="0" algn="l">
              <a:lnSpc>
                <a:spcPct val="80000"/>
              </a:lnSpc>
              <a:spcBef>
                <a:spcPts val="36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…but for a different setting: not a given graph to search as in A*, but integer programming where one can decide which variable to branch on at every point in the search tree (like in CSPs)</a:t>
            </a:r>
            <a:endParaRPr/>
          </a:p>
          <a:p>
            <a:pPr indent="-171450" lvl="1" marL="742950" marR="0" rtl="0" algn="l">
              <a:lnSpc>
                <a:spcPct val="80000"/>
              </a:lnSpc>
              <a:spcBef>
                <a:spcPts val="360"/>
              </a:spcBef>
              <a:spcAft>
                <a:spcPts val="0"/>
              </a:spcAft>
              <a:buClr>
                <a:schemeClr val="dk1"/>
              </a:buClr>
              <a:buSzPts val="1800"/>
              <a:buFont typeface="Times New Roman"/>
              <a:buNone/>
            </a:pPr>
            <a:r>
              <a:t/>
            </a:r>
            <a:endParaRPr b="0" i="0" sz="1800" u="none" cap="none" strike="noStrike">
              <a:solidFill>
                <a:schemeClr val="dk1"/>
              </a:solidFill>
              <a:latin typeface="Times New Roman"/>
              <a:ea typeface="Times New Roman"/>
              <a:cs typeface="Times New Roman"/>
              <a:sym typeface="Times New Roman"/>
            </a:endParaRPr>
          </a:p>
          <a:p>
            <a:pPr indent="-285750" lvl="1" marL="742950" marR="0" rtl="0" algn="l">
              <a:lnSpc>
                <a:spcPct val="80000"/>
              </a:lnSpc>
              <a:spcBef>
                <a:spcPts val="360"/>
              </a:spcBef>
              <a:spcAft>
                <a:spcPts val="0"/>
              </a:spcAft>
              <a:buClr>
                <a:schemeClr val="dk1"/>
              </a:buClr>
              <a:buSzPts val="1800"/>
              <a:buFont typeface="Times New Roman"/>
              <a:buChar char="–"/>
            </a:pPr>
            <a:r>
              <a:rPr b="0" i="0" lang="en-US" sz="1800" u="none" cap="none" strike="noStrike">
                <a:solidFill>
                  <a:schemeClr val="dk1"/>
                </a:solidFill>
                <a:latin typeface="Times New Roman"/>
                <a:ea typeface="Times New Roman"/>
                <a:cs typeface="Times New Roman"/>
                <a:sym typeface="Times New Roman"/>
              </a:rPr>
              <a:t>In practice, not exactly A* node selection is used. With heavy-to-compute h-heuristics such as LP, commercial integer programming solvers:</a:t>
            </a:r>
            <a:endParaRPr/>
          </a:p>
          <a:p>
            <a:pPr indent="-228600" lvl="2" marL="1143000" marR="0" rtl="0" algn="l">
              <a:lnSpc>
                <a:spcPct val="80000"/>
              </a:lnSpc>
              <a:spcBef>
                <a:spcPts val="320"/>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Use parent’s f value to queue nodes on the open list, and only evaluate nodes exactly if they come off the open list </a:t>
            </a:r>
            <a:endParaRPr/>
          </a:p>
          <a:p>
            <a:pPr indent="-228600" lvl="3" marL="1600200" marR="0" rtl="0" algn="l">
              <a:lnSpc>
                <a:spcPct val="80000"/>
              </a:lnSpc>
              <a:spcBef>
                <a:spcPts val="280"/>
              </a:spcBef>
              <a:spcAft>
                <a:spcPts val="0"/>
              </a:spcAft>
              <a:buClr>
                <a:srgbClr val="FF1F1F"/>
              </a:buClr>
              <a:buSzPts val="1400"/>
              <a:buFont typeface="Times New Roman"/>
              <a:buChar char="–"/>
            </a:pPr>
            <a:r>
              <a:rPr b="0" i="0" lang="en-US" sz="1400" u="none" cap="none" strike="noStrike">
                <a:solidFill>
                  <a:srgbClr val="FF1F1F"/>
                </a:solidFill>
                <a:latin typeface="Times New Roman"/>
                <a:ea typeface="Times New Roman"/>
                <a:cs typeface="Times New Roman"/>
                <a:sym typeface="Times New Roman"/>
              </a:rPr>
              <a:t>=&gt; first solution may not be optimal</a:t>
            </a:r>
            <a:r>
              <a:rPr b="0" i="0" lang="en-US" sz="1400" u="none" cap="none" strike="noStrike">
                <a:solidFill>
                  <a:schemeClr val="dk1"/>
                </a:solidFill>
                <a:latin typeface="Times New Roman"/>
                <a:ea typeface="Times New Roman"/>
                <a:cs typeface="Times New Roman"/>
                <a:sym typeface="Times New Roman"/>
              </a:rPr>
              <a:t> </a:t>
            </a:r>
            <a:endParaRPr/>
          </a:p>
          <a:p>
            <a:pPr indent="-228600" lvl="3" marL="1600200" marR="0" rtl="0" algn="l">
              <a:lnSpc>
                <a:spcPct val="80000"/>
              </a:lnSpc>
              <a:spcBef>
                <a:spcPts val="280"/>
              </a:spcBef>
              <a:spcAft>
                <a:spcPts val="0"/>
              </a:spcAft>
              <a:buClr>
                <a:srgbClr val="008000"/>
              </a:buClr>
              <a:buSzPts val="1400"/>
              <a:buFont typeface="Times New Roman"/>
              <a:buChar char="–"/>
            </a:pPr>
            <a:r>
              <a:rPr b="0" i="0" lang="en-US" sz="1400" u="none" cap="none" strike="noStrike">
                <a:solidFill>
                  <a:srgbClr val="008000"/>
                </a:solidFill>
                <a:latin typeface="Times New Roman"/>
                <a:ea typeface="Times New Roman"/>
                <a:cs typeface="Times New Roman"/>
                <a:sym typeface="Times New Roman"/>
              </a:rPr>
              <a:t>=&gt; need to continue the search until all nodes on the open list look worse than the best solution found</a:t>
            </a:r>
            <a:endParaRPr/>
          </a:p>
          <a:p>
            <a:pPr indent="-228600" lvl="2" marL="1143000" marR="0" rtl="0" algn="l">
              <a:lnSpc>
                <a:spcPct val="80000"/>
              </a:lnSpc>
              <a:spcBef>
                <a:spcPts val="320"/>
              </a:spcBef>
              <a:spcAft>
                <a:spcPts val="0"/>
              </a:spcAft>
              <a:buClr>
                <a:schemeClr val="dk1"/>
              </a:buClr>
              <a:buSzPts val="1600"/>
              <a:buFont typeface="Times New Roman"/>
              <a:buChar char="•"/>
            </a:pPr>
            <a:r>
              <a:rPr b="0" i="0" lang="en-US" sz="1600" u="none" cap="none" strike="noStrike">
                <a:solidFill>
                  <a:schemeClr val="dk1"/>
                </a:solidFill>
                <a:latin typeface="Times New Roman"/>
                <a:ea typeface="Times New Roman"/>
                <a:cs typeface="Times New Roman"/>
                <a:sym typeface="Times New Roman"/>
              </a:rPr>
              <a:t>Do </a:t>
            </a:r>
            <a:r>
              <a:rPr b="0" i="1" lang="en-US" sz="1600" u="none" cap="none" strike="noStrike">
                <a:solidFill>
                  <a:schemeClr val="dk1"/>
                </a:solidFill>
                <a:latin typeface="Times New Roman"/>
                <a:ea typeface="Times New Roman"/>
                <a:cs typeface="Times New Roman"/>
                <a:sym typeface="Times New Roman"/>
              </a:rPr>
              <a:t>diving.  </a:t>
            </a:r>
            <a:r>
              <a:rPr b="0" i="0" lang="en-US" sz="1600" u="none" cap="none" strike="noStrike">
                <a:solidFill>
                  <a:schemeClr val="dk1"/>
                </a:solidFill>
                <a:latin typeface="Times New Roman"/>
                <a:ea typeface="Times New Roman"/>
                <a:cs typeface="Times New Roman"/>
                <a:sym typeface="Times New Roman"/>
              </a:rPr>
              <a:t> In practice there is usually not enough memory to store the LP data structures with every node.  Instead, only one LP table is kept.  Moving to a child or parent in the search tree is cheap because the LP data structures can be incrementally updated.  Moving to another node in the tree can be more expensive.  Therefore, when a child node is almost as promising as the most-promising (according to A*) node, the search is made to proceed to the child instead.</a:t>
            </a:r>
            <a:endParaRPr/>
          </a:p>
          <a:p>
            <a:pPr indent="-228600" lvl="3" marL="1600200" marR="0" rtl="0" algn="l">
              <a:lnSpc>
                <a:spcPct val="80000"/>
              </a:lnSpc>
              <a:spcBef>
                <a:spcPts val="280"/>
              </a:spcBef>
              <a:spcAft>
                <a:spcPts val="0"/>
              </a:spcAft>
              <a:buClr>
                <a:srgbClr val="008000"/>
              </a:buClr>
              <a:buSzPts val="1400"/>
              <a:buFont typeface="Times New Roman"/>
              <a:buChar char="–"/>
            </a:pPr>
            <a:r>
              <a:rPr b="0" i="0" lang="en-US" sz="1400" u="none" cap="none" strike="noStrike">
                <a:solidFill>
                  <a:srgbClr val="008000"/>
                </a:solidFill>
                <a:latin typeface="Times New Roman"/>
                <a:ea typeface="Times New Roman"/>
                <a:cs typeface="Times New Roman"/>
                <a:sym typeface="Times New Roman"/>
              </a:rPr>
              <a:t>Again, need to continue the search until all nodes on the open list look worse than the best solution found</a:t>
            </a:r>
            <a:endParaRPr/>
          </a:p>
        </p:txBody>
      </p:sp>
      <p:sp>
        <p:nvSpPr>
          <p:cNvPr id="685" name="Google Shape;685;p60"/>
          <p:cNvSpPr txBox="1"/>
          <p:nvPr>
            <p:ph idx="12" type="sldNum"/>
          </p:nvPr>
        </p:nvSpPr>
        <p:spPr>
          <a:xfrm>
            <a:off x="7239000" y="6486525"/>
            <a:ext cx="1905000" cy="285900"/>
          </a:xfrm>
          <a:prstGeom prst="rect">
            <a:avLst/>
          </a:prstGeom>
        </p:spPr>
        <p:txBody>
          <a:bodyPr anchorCtr="0" anchor="t"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609600" y="22860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Greedy Search</a:t>
            </a:r>
            <a:endParaRPr/>
          </a:p>
        </p:txBody>
      </p:sp>
      <p:sp>
        <p:nvSpPr>
          <p:cNvPr id="121" name="Google Shape;121;p17"/>
          <p:cNvSpPr txBox="1"/>
          <p:nvPr/>
        </p:nvSpPr>
        <p:spPr>
          <a:xfrm>
            <a:off x="838200" y="1066800"/>
            <a:ext cx="7467600" cy="7112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function </a:t>
            </a:r>
            <a:r>
              <a:rPr b="0" i="0" lang="en-US" sz="2000" u="none" cap="none" strike="noStrike">
                <a:solidFill>
                  <a:schemeClr val="dk1"/>
                </a:solidFill>
                <a:latin typeface="Times New Roman"/>
                <a:ea typeface="Times New Roman"/>
                <a:cs typeface="Times New Roman"/>
                <a:sym typeface="Times New Roman"/>
              </a:rPr>
              <a:t>GREEDY-SEARCH (</a:t>
            </a:r>
            <a:r>
              <a:rPr b="0" i="1" lang="en-US" sz="2000" u="none" cap="none" strike="noStrike">
                <a:solidFill>
                  <a:schemeClr val="dk1"/>
                </a:solidFill>
                <a:latin typeface="Times New Roman"/>
                <a:ea typeface="Times New Roman"/>
                <a:cs typeface="Times New Roman"/>
                <a:sym typeface="Times New Roman"/>
              </a:rPr>
              <a:t>problem</a:t>
            </a:r>
            <a:r>
              <a:rPr b="0" i="0" lang="en-US" sz="2000" u="none" cap="none" strike="noStrike">
                <a:solidFill>
                  <a:schemeClr val="dk1"/>
                </a:solidFill>
                <a:latin typeface="Times New Roman"/>
                <a:ea typeface="Times New Roman"/>
                <a:cs typeface="Times New Roman"/>
                <a:sym typeface="Times New Roman"/>
              </a:rPr>
              <a:t>) </a:t>
            </a:r>
            <a:r>
              <a:rPr b="1" i="0" lang="en-US" sz="2000" u="none" cap="none" strike="noStrike">
                <a:solidFill>
                  <a:schemeClr val="dk1"/>
                </a:solidFill>
                <a:latin typeface="Times New Roman"/>
                <a:ea typeface="Times New Roman"/>
                <a:cs typeface="Times New Roman"/>
                <a:sym typeface="Times New Roman"/>
              </a:rPr>
              <a:t>returns</a:t>
            </a:r>
            <a:r>
              <a:rPr b="0" i="0" lang="en-US" sz="2000" u="none" cap="none" strike="noStrike">
                <a:solidFill>
                  <a:schemeClr val="dk1"/>
                </a:solidFill>
                <a:latin typeface="Times New Roman"/>
                <a:ea typeface="Times New Roman"/>
                <a:cs typeface="Times New Roman"/>
                <a:sym typeface="Times New Roman"/>
              </a:rPr>
              <a:t> a solution or failure</a:t>
            </a:r>
            <a:endParaRPr/>
          </a:p>
          <a:p>
            <a:pPr indent="0" lvl="0" marL="0" marR="0" rtl="0" algn="l">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   return</a:t>
            </a:r>
            <a:r>
              <a:rPr b="0" i="0" lang="en-US" sz="2000" u="none" cap="none" strike="noStrike">
                <a:solidFill>
                  <a:schemeClr val="dk1"/>
                </a:solidFill>
                <a:latin typeface="Times New Roman"/>
                <a:ea typeface="Times New Roman"/>
                <a:cs typeface="Times New Roman"/>
                <a:sym typeface="Times New Roman"/>
              </a:rPr>
              <a:t> BEST-FIRST-SEARCH (</a:t>
            </a:r>
            <a:r>
              <a:rPr b="0" i="1" lang="en-US" sz="2000" u="none" cap="none" strike="noStrike">
                <a:solidFill>
                  <a:schemeClr val="dk1"/>
                </a:solidFill>
                <a:latin typeface="Times New Roman"/>
                <a:ea typeface="Times New Roman"/>
                <a:cs typeface="Times New Roman"/>
                <a:sym typeface="Times New Roman"/>
              </a:rPr>
              <a:t>problem, h)</a:t>
            </a:r>
            <a:endParaRPr b="0" i="1" sz="2000" u="none" cap="none" strike="noStrike">
              <a:solidFill>
                <a:schemeClr val="dk1"/>
              </a:solidFill>
              <a:latin typeface="Times New Roman"/>
              <a:ea typeface="Times New Roman"/>
              <a:cs typeface="Times New Roman"/>
              <a:sym typeface="Times New Roman"/>
            </a:endParaRPr>
          </a:p>
        </p:txBody>
      </p:sp>
      <p:sp>
        <p:nvSpPr>
          <p:cNvPr id="122" name="Google Shape;122;p17"/>
          <p:cNvSpPr txBox="1"/>
          <p:nvPr/>
        </p:nvSpPr>
        <p:spPr>
          <a:xfrm>
            <a:off x="206375" y="1854200"/>
            <a:ext cx="8785200" cy="399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FF1F1F"/>
              </a:buClr>
              <a:buSzPts val="2000"/>
              <a:buFont typeface="Times New Roman"/>
              <a:buNone/>
            </a:pPr>
            <a:r>
              <a:rPr b="0" i="0" lang="en-US" sz="2000" u="none" cap="none" strike="noStrike">
                <a:solidFill>
                  <a:srgbClr val="FF1F1F"/>
                </a:solidFill>
                <a:latin typeface="Times New Roman"/>
                <a:ea typeface="Times New Roman"/>
                <a:cs typeface="Times New Roman"/>
                <a:sym typeface="Times New Roman"/>
              </a:rPr>
              <a:t>h(n) = estimated cost of the cheapest path from the state at node n to a goal state</a:t>
            </a:r>
            <a:endParaRPr/>
          </a:p>
        </p:txBody>
      </p:sp>
      <p:sp>
        <p:nvSpPr>
          <p:cNvPr id="123" name="Google Shape;123;p17"/>
          <p:cNvSpPr txBox="1"/>
          <p:nvPr/>
        </p:nvSpPr>
        <p:spPr>
          <a:xfrm>
            <a:off x="5042288" y="5597513"/>
            <a:ext cx="1217700" cy="107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1600"/>
              <a:buFont typeface="Times New Roman"/>
              <a:buNone/>
            </a:pPr>
            <a:r>
              <a:rPr b="0" i="0" lang="en-US" sz="1600" u="none" cap="none" strike="noStrike">
                <a:solidFill>
                  <a:srgbClr val="FF0000"/>
                </a:solidFill>
                <a:latin typeface="Times New Roman"/>
                <a:ea typeface="Times New Roman"/>
                <a:cs typeface="Times New Roman"/>
                <a:sym typeface="Times New Roman"/>
              </a:rPr>
              <a:t>Not Optimal</a:t>
            </a:r>
            <a:endParaRPr>
              <a:solidFill>
                <a:srgbClr val="FF0000"/>
              </a:solidFill>
            </a:endParaRPr>
          </a:p>
          <a:p>
            <a:pPr indent="0" lvl="0" marL="0" marR="0" rtl="0" algn="l">
              <a:spcBef>
                <a:spcPts val="0"/>
              </a:spcBef>
              <a:spcAft>
                <a:spcPts val="0"/>
              </a:spcAft>
              <a:buClr>
                <a:schemeClr val="accent2"/>
              </a:buClr>
              <a:buSzPts val="1600"/>
              <a:buFont typeface="Times New Roman"/>
              <a:buNone/>
            </a:pPr>
            <a:r>
              <a:rPr b="0" i="0" lang="en-US" sz="1600" u="none" cap="none" strike="noStrike">
                <a:solidFill>
                  <a:srgbClr val="FF0000"/>
                </a:solidFill>
                <a:latin typeface="Times New Roman"/>
                <a:ea typeface="Times New Roman"/>
                <a:cs typeface="Times New Roman"/>
                <a:sym typeface="Times New Roman"/>
              </a:rPr>
              <a:t>Incomplete</a:t>
            </a:r>
            <a:endParaRPr>
              <a:solidFill>
                <a:srgbClr val="FF0000"/>
              </a:solidFill>
            </a:endParaRPr>
          </a:p>
          <a:p>
            <a:pPr indent="0" lvl="0" marL="0" marR="0" rtl="0" algn="l">
              <a:spcBef>
                <a:spcPts val="0"/>
              </a:spcBef>
              <a:spcAft>
                <a:spcPts val="0"/>
              </a:spcAft>
              <a:buClr>
                <a:schemeClr val="accent2"/>
              </a:buClr>
              <a:buSzPts val="1600"/>
              <a:buFont typeface="Times New Roman"/>
              <a:buNone/>
            </a:pPr>
            <a:r>
              <a:rPr b="0" i="0" lang="en-US" sz="1600" u="none" cap="none" strike="noStrike">
                <a:solidFill>
                  <a:srgbClr val="FF0000"/>
                </a:solidFill>
                <a:latin typeface="Times New Roman"/>
                <a:ea typeface="Times New Roman"/>
                <a:cs typeface="Times New Roman"/>
                <a:sym typeface="Times New Roman"/>
              </a:rPr>
              <a:t>O(b</a:t>
            </a:r>
            <a:r>
              <a:rPr b="0" baseline="30000" i="0" lang="en-US" sz="1600" u="none" cap="none" strike="noStrike">
                <a:solidFill>
                  <a:srgbClr val="FF0000"/>
                </a:solidFill>
                <a:latin typeface="Times New Roman"/>
                <a:ea typeface="Times New Roman"/>
                <a:cs typeface="Times New Roman"/>
                <a:sym typeface="Times New Roman"/>
              </a:rPr>
              <a:t>m</a:t>
            </a:r>
            <a:r>
              <a:rPr b="0" i="0" lang="en-US" sz="1600" u="none" cap="none" strike="noStrike">
                <a:solidFill>
                  <a:srgbClr val="FF0000"/>
                </a:solidFill>
                <a:latin typeface="Times New Roman"/>
                <a:ea typeface="Times New Roman"/>
                <a:cs typeface="Times New Roman"/>
                <a:sym typeface="Times New Roman"/>
              </a:rPr>
              <a:t>) time</a:t>
            </a:r>
            <a:endParaRPr>
              <a:solidFill>
                <a:srgbClr val="FF0000"/>
              </a:solidFill>
            </a:endParaRPr>
          </a:p>
          <a:p>
            <a:pPr indent="0" lvl="0" marL="0" marR="0" rtl="0" algn="l">
              <a:spcBef>
                <a:spcPts val="0"/>
              </a:spcBef>
              <a:spcAft>
                <a:spcPts val="0"/>
              </a:spcAft>
              <a:buClr>
                <a:schemeClr val="accent2"/>
              </a:buClr>
              <a:buSzPts val="1600"/>
              <a:buFont typeface="Times New Roman"/>
              <a:buNone/>
            </a:pPr>
            <a:r>
              <a:rPr b="0" i="0" lang="en-US" sz="1600" u="none" cap="none" strike="noStrike">
                <a:solidFill>
                  <a:srgbClr val="FF0000"/>
                </a:solidFill>
                <a:latin typeface="Times New Roman"/>
                <a:ea typeface="Times New Roman"/>
                <a:cs typeface="Times New Roman"/>
                <a:sym typeface="Times New Roman"/>
              </a:rPr>
              <a:t>O(b</a:t>
            </a:r>
            <a:r>
              <a:rPr b="0" baseline="30000" i="0" lang="en-US" sz="1600" u="none" cap="none" strike="noStrike">
                <a:solidFill>
                  <a:srgbClr val="FF0000"/>
                </a:solidFill>
                <a:latin typeface="Times New Roman"/>
                <a:ea typeface="Times New Roman"/>
                <a:cs typeface="Times New Roman"/>
                <a:sym typeface="Times New Roman"/>
              </a:rPr>
              <a:t>m</a:t>
            </a:r>
            <a:r>
              <a:rPr b="0" i="0" lang="en-US" sz="1600" u="none" cap="none" strike="noStrike">
                <a:solidFill>
                  <a:srgbClr val="FF0000"/>
                </a:solidFill>
                <a:latin typeface="Times New Roman"/>
                <a:ea typeface="Times New Roman"/>
                <a:cs typeface="Times New Roman"/>
                <a:sym typeface="Times New Roman"/>
              </a:rPr>
              <a:t>) space</a:t>
            </a:r>
            <a:endParaRPr>
              <a:solidFill>
                <a:srgbClr val="FF0000"/>
              </a:solidFill>
            </a:endParaRPr>
          </a:p>
        </p:txBody>
      </p:sp>
      <p:pic>
        <p:nvPicPr>
          <p:cNvPr id="124" name="Google Shape;124;p17"/>
          <p:cNvPicPr preferRelativeResize="0"/>
          <p:nvPr/>
        </p:nvPicPr>
        <p:blipFill rotWithShape="1">
          <a:blip r:embed="rId3">
            <a:alphaModFix/>
          </a:blip>
          <a:srcRect b="0" l="0" r="0" t="0"/>
          <a:stretch/>
        </p:blipFill>
        <p:spPr>
          <a:xfrm>
            <a:off x="4840288" y="2654300"/>
            <a:ext cx="4197350" cy="2617788"/>
          </a:xfrm>
          <a:prstGeom prst="rect">
            <a:avLst/>
          </a:prstGeom>
          <a:noFill/>
          <a:ln>
            <a:noFill/>
          </a:ln>
        </p:spPr>
      </p:pic>
      <p:grpSp>
        <p:nvGrpSpPr>
          <p:cNvPr id="125" name="Google Shape;125;p17"/>
          <p:cNvGrpSpPr/>
          <p:nvPr/>
        </p:nvGrpSpPr>
        <p:grpSpPr>
          <a:xfrm>
            <a:off x="138113" y="2441575"/>
            <a:ext cx="4767262" cy="3155950"/>
            <a:chOff x="1392" y="1584"/>
            <a:chExt cx="3654" cy="1886"/>
          </a:xfrm>
        </p:grpSpPr>
        <p:pic>
          <p:nvPicPr>
            <p:cNvPr id="126" name="Google Shape;126;p17"/>
            <p:cNvPicPr preferRelativeResize="0"/>
            <p:nvPr/>
          </p:nvPicPr>
          <p:blipFill rotWithShape="1">
            <a:blip r:embed="rId4">
              <a:alphaModFix/>
            </a:blip>
            <a:srcRect b="0" l="0" r="0" t="0"/>
            <a:stretch/>
          </p:blipFill>
          <p:spPr>
            <a:xfrm>
              <a:off x="1392" y="1584"/>
              <a:ext cx="3654" cy="1886"/>
            </a:xfrm>
            <a:prstGeom prst="rect">
              <a:avLst/>
            </a:prstGeom>
            <a:noFill/>
            <a:ln>
              <a:noFill/>
            </a:ln>
          </p:spPr>
        </p:pic>
        <p:sp>
          <p:nvSpPr>
            <p:cNvPr id="127" name="Google Shape;127;p17"/>
            <p:cNvSpPr/>
            <p:nvPr/>
          </p:nvSpPr>
          <p:spPr>
            <a:xfrm>
              <a:off x="1536" y="2064"/>
              <a:ext cx="192" cy="192"/>
            </a:xfrm>
            <a:prstGeom prst="ellipse">
              <a:avLst/>
            </a:prstGeom>
            <a:noFill/>
            <a:ln cap="flat" cmpd="sng" w="12700">
              <a:solidFill>
                <a:srgbClr val="FF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28" name="Google Shape;128;p17"/>
            <p:cNvSpPr/>
            <p:nvPr/>
          </p:nvSpPr>
          <p:spPr>
            <a:xfrm>
              <a:off x="3120" y="2928"/>
              <a:ext cx="192" cy="192"/>
            </a:xfrm>
            <a:prstGeom prst="ellipse">
              <a:avLst/>
            </a:prstGeom>
            <a:noFill/>
            <a:ln cap="flat" cmpd="sng" w="12700">
              <a:solidFill>
                <a:srgbClr val="FF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129" name="Google Shape;129;p17"/>
            <p:cNvCxnSpPr/>
            <p:nvPr/>
          </p:nvCxnSpPr>
          <p:spPr>
            <a:xfrm>
              <a:off x="1617" y="2154"/>
              <a:ext cx="610" cy="189"/>
            </a:xfrm>
            <a:prstGeom prst="straightConnector1">
              <a:avLst/>
            </a:prstGeom>
            <a:noFill/>
            <a:ln cap="flat" cmpd="sng" w="25400">
              <a:solidFill>
                <a:srgbClr val="FF1F1F"/>
              </a:solidFill>
              <a:prstDash val="solid"/>
              <a:round/>
              <a:headEnd len="med" w="med" type="none"/>
              <a:tailEnd len="med" w="med" type="none"/>
            </a:ln>
          </p:spPr>
        </p:cxnSp>
        <p:cxnSp>
          <p:nvCxnSpPr>
            <p:cNvPr id="130" name="Google Shape;130;p17"/>
            <p:cNvCxnSpPr/>
            <p:nvPr/>
          </p:nvCxnSpPr>
          <p:spPr>
            <a:xfrm>
              <a:off x="2212" y="2352"/>
              <a:ext cx="523" cy="39"/>
            </a:xfrm>
            <a:prstGeom prst="straightConnector1">
              <a:avLst/>
            </a:prstGeom>
            <a:noFill/>
            <a:ln cap="flat" cmpd="sng" w="25400">
              <a:solidFill>
                <a:srgbClr val="FF1F1F"/>
              </a:solidFill>
              <a:prstDash val="solid"/>
              <a:round/>
              <a:headEnd len="med" w="med" type="none"/>
              <a:tailEnd len="med" w="med" type="none"/>
            </a:ln>
          </p:spPr>
        </p:cxnSp>
        <p:cxnSp>
          <p:nvCxnSpPr>
            <p:cNvPr id="131" name="Google Shape;131;p17"/>
            <p:cNvCxnSpPr/>
            <p:nvPr/>
          </p:nvCxnSpPr>
          <p:spPr>
            <a:xfrm>
              <a:off x="2754" y="2391"/>
              <a:ext cx="479" cy="634"/>
            </a:xfrm>
            <a:prstGeom prst="straightConnector1">
              <a:avLst/>
            </a:prstGeom>
            <a:noFill/>
            <a:ln cap="flat" cmpd="sng" w="25400">
              <a:solidFill>
                <a:srgbClr val="FF1F1F"/>
              </a:solidFill>
              <a:prstDash val="solid"/>
              <a:round/>
              <a:headEnd len="med" w="med" type="none"/>
              <a:tailEnd len="med" w="med" type="none"/>
            </a:ln>
          </p:spPr>
        </p:cxnSp>
        <p:cxnSp>
          <p:nvCxnSpPr>
            <p:cNvPr id="132" name="Google Shape;132;p17"/>
            <p:cNvCxnSpPr/>
            <p:nvPr/>
          </p:nvCxnSpPr>
          <p:spPr>
            <a:xfrm>
              <a:off x="2227" y="2357"/>
              <a:ext cx="121" cy="218"/>
            </a:xfrm>
            <a:prstGeom prst="straightConnector1">
              <a:avLst/>
            </a:prstGeom>
            <a:noFill/>
            <a:ln cap="flat" cmpd="sng" w="25400">
              <a:solidFill>
                <a:srgbClr val="00B050"/>
              </a:solidFill>
              <a:prstDash val="solid"/>
              <a:round/>
              <a:headEnd len="med" w="med" type="none"/>
              <a:tailEnd len="med" w="med" type="none"/>
            </a:ln>
          </p:spPr>
        </p:cxnSp>
        <p:cxnSp>
          <p:nvCxnSpPr>
            <p:cNvPr id="133" name="Google Shape;133;p17"/>
            <p:cNvCxnSpPr/>
            <p:nvPr/>
          </p:nvCxnSpPr>
          <p:spPr>
            <a:xfrm>
              <a:off x="2377" y="2604"/>
              <a:ext cx="406" cy="208"/>
            </a:xfrm>
            <a:prstGeom prst="straightConnector1">
              <a:avLst/>
            </a:prstGeom>
            <a:noFill/>
            <a:ln cap="flat" cmpd="sng" w="25400">
              <a:solidFill>
                <a:srgbClr val="00B050"/>
              </a:solidFill>
              <a:prstDash val="solid"/>
              <a:round/>
              <a:headEnd len="med" w="med" type="none"/>
              <a:tailEnd len="med" w="med" type="none"/>
            </a:ln>
          </p:spPr>
        </p:cxnSp>
        <p:cxnSp>
          <p:nvCxnSpPr>
            <p:cNvPr id="134" name="Google Shape;134;p17"/>
            <p:cNvCxnSpPr/>
            <p:nvPr/>
          </p:nvCxnSpPr>
          <p:spPr>
            <a:xfrm>
              <a:off x="2836" y="2836"/>
              <a:ext cx="393" cy="189"/>
            </a:xfrm>
            <a:prstGeom prst="straightConnector1">
              <a:avLst/>
            </a:prstGeom>
            <a:noFill/>
            <a:ln cap="flat" cmpd="sng" w="25400">
              <a:solidFill>
                <a:srgbClr val="00B050"/>
              </a:solidFill>
              <a:prstDash val="solid"/>
              <a:round/>
              <a:headEnd len="med" w="med" type="none"/>
              <a:tailEnd len="med" w="med" type="none"/>
            </a:ln>
          </p:spPr>
        </p:cxnSp>
      </p:grpSp>
      <p:sp>
        <p:nvSpPr>
          <p:cNvPr id="135" name="Google Shape;135;p17"/>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136" name="Google Shape;136;p17"/>
          <p:cNvSpPr txBox="1"/>
          <p:nvPr/>
        </p:nvSpPr>
        <p:spPr>
          <a:xfrm>
            <a:off x="869200" y="5743575"/>
            <a:ext cx="3474600" cy="638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lang="en-US">
                <a:solidFill>
                  <a:srgbClr val="0000FF"/>
                </a:solidFill>
              </a:rPr>
              <a:t>Let h(n) = straight line distance from</a:t>
            </a:r>
            <a:endParaRPr>
              <a:solidFill>
                <a:srgbClr val="0000FF"/>
              </a:solidFill>
            </a:endParaRPr>
          </a:p>
          <a:p>
            <a:pPr indent="0" lvl="0" marL="0">
              <a:spcBef>
                <a:spcPts val="0"/>
              </a:spcBef>
              <a:spcAft>
                <a:spcPts val="0"/>
              </a:spcAft>
              <a:buNone/>
            </a:pPr>
            <a:r>
              <a:rPr lang="en-US">
                <a:solidFill>
                  <a:srgbClr val="0000FF"/>
                </a:solidFill>
              </a:rPr>
              <a:t>                 the city at node n to the goal.</a:t>
            </a:r>
            <a:endParaRPr>
              <a:solidFill>
                <a:srgbClr val="0000FF"/>
              </a:solidFill>
            </a:endParaRPr>
          </a:p>
        </p:txBody>
      </p:sp>
      <p:sp>
        <p:nvSpPr>
          <p:cNvPr id="137" name="Google Shape;137;p17"/>
          <p:cNvSpPr/>
          <p:nvPr/>
        </p:nvSpPr>
        <p:spPr>
          <a:xfrm rot="-1793212">
            <a:off x="2241652" y="3532029"/>
            <a:ext cx="495495" cy="1177528"/>
          </a:xfrm>
          <a:prstGeom prst="rightBrace">
            <a:avLst>
              <a:gd fmla="val 45155" name="adj1"/>
              <a:gd fmla="val 50000" name="adj2"/>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rPr lang="en-US">
                <a:solidFill>
                  <a:srgbClr val="0000FF"/>
                </a:solidFill>
              </a:rPr>
              <a:t>178</a:t>
            </a:r>
            <a:endParaRPr>
              <a:solidFill>
                <a:srgbClr val="0000FF"/>
              </a:solidFill>
            </a:endParaRPr>
          </a:p>
        </p:txBody>
      </p:sp>
      <p:sp>
        <p:nvSpPr>
          <p:cNvPr id="138" name="Google Shape;138;p17"/>
          <p:cNvSpPr/>
          <p:nvPr/>
        </p:nvSpPr>
        <p:spPr>
          <a:xfrm rot="-3405807">
            <a:off x="1572319" y="4119388"/>
            <a:ext cx="409964" cy="1320014"/>
          </a:xfrm>
          <a:prstGeom prst="leftBrace">
            <a:avLst>
              <a:gd fmla="val 38766" name="adj1"/>
              <a:gd fmla="val 50000" name="adj2"/>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rPr lang="en-US">
                <a:solidFill>
                  <a:srgbClr val="0000FF"/>
                </a:solidFill>
              </a:rPr>
              <a:t>1</a:t>
            </a:r>
            <a:r>
              <a:rPr lang="en-US">
                <a:solidFill>
                  <a:srgbClr val="0000FF"/>
                </a:solidFill>
              </a:rPr>
              <a:t>93</a:t>
            </a:r>
            <a:endParaRPr>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8"/>
          <p:cNvSpPr txBox="1"/>
          <p:nvPr>
            <p:ph type="title"/>
          </p:nvPr>
        </p:nvSpPr>
        <p:spPr>
          <a:xfrm>
            <a:off x="609600" y="4572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Beam Search</a:t>
            </a:r>
            <a:endParaRPr/>
          </a:p>
        </p:txBody>
      </p:sp>
      <p:sp>
        <p:nvSpPr>
          <p:cNvPr id="144" name="Google Shape;144;p18"/>
          <p:cNvSpPr txBox="1"/>
          <p:nvPr/>
        </p:nvSpPr>
        <p:spPr>
          <a:xfrm>
            <a:off x="1200150" y="2286000"/>
            <a:ext cx="7019700" cy="298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800"/>
              <a:buFont typeface="Times New Roman"/>
              <a:buNone/>
            </a:pPr>
            <a:r>
              <a:rPr b="0" i="0" lang="en-US" sz="2800" u="none" cap="none" strike="noStrike">
                <a:solidFill>
                  <a:schemeClr val="dk1"/>
                </a:solidFill>
                <a:latin typeface="Times New Roman"/>
                <a:ea typeface="Times New Roman"/>
                <a:cs typeface="Times New Roman"/>
                <a:sym typeface="Times New Roman"/>
              </a:rPr>
              <a:t>Use f(n) = h(n) </a:t>
            </a:r>
            <a:r>
              <a:rPr b="0" i="0" lang="en-US" sz="2800" u="none" cap="none" strike="noStrike">
                <a:solidFill>
                  <a:srgbClr val="FF1F1F"/>
                </a:solidFill>
                <a:latin typeface="Times New Roman"/>
                <a:ea typeface="Times New Roman"/>
                <a:cs typeface="Times New Roman"/>
                <a:sym typeface="Times New Roman"/>
              </a:rPr>
              <a:t> but |nodes| ≤ K (beam width)</a:t>
            </a:r>
            <a:endParaRPr/>
          </a:p>
          <a:p>
            <a:pPr indent="0" lvl="0" marL="0" marR="0" rtl="0" algn="l">
              <a:spcBef>
                <a:spcPts val="0"/>
              </a:spcBef>
              <a:spcAft>
                <a:spcPts val="0"/>
              </a:spcAft>
              <a:buClr>
                <a:schemeClr val="dk1"/>
              </a:buClr>
              <a:buSzPts val="2800"/>
              <a:buFont typeface="Times New Roman"/>
              <a:buNone/>
            </a:pPr>
            <a:r>
              <a:t/>
            </a:r>
            <a:endParaRPr b="0" i="0" sz="2800" u="none" cap="none" strike="noStrike">
              <a:solidFill>
                <a:srgbClr val="FF1F1F"/>
              </a:solidFill>
              <a:latin typeface="Times New Roman"/>
              <a:ea typeface="Times New Roman"/>
              <a:cs typeface="Times New Roman"/>
              <a:sym typeface="Times New Roman"/>
            </a:endParaRPr>
          </a:p>
          <a:p>
            <a:pPr indent="-177800" lvl="0" marL="0" marR="0" rtl="0" algn="l">
              <a:spcBef>
                <a:spcPts val="0"/>
              </a:spcBef>
              <a:spcAft>
                <a:spcPts val="0"/>
              </a:spcAft>
              <a:buClr>
                <a:srgbClr val="FF1F1F"/>
              </a:buClr>
              <a:buSzPts val="2800"/>
              <a:buFont typeface="Times New Roman"/>
              <a:buChar char="•"/>
            </a:pPr>
            <a:r>
              <a:rPr b="0" i="0" lang="en-US" sz="2800" u="none" cap="none" strike="noStrike">
                <a:solidFill>
                  <a:srgbClr val="FF1F1F"/>
                </a:solidFill>
                <a:latin typeface="Times New Roman"/>
                <a:ea typeface="Times New Roman"/>
                <a:cs typeface="Times New Roman"/>
                <a:sym typeface="Times New Roman"/>
              </a:rPr>
              <a:t> Focuses on a few </a:t>
            </a:r>
            <a:r>
              <a:rPr lang="en-US" sz="2800">
                <a:solidFill>
                  <a:srgbClr val="FF1F1F"/>
                </a:solidFill>
                <a:latin typeface="Times New Roman"/>
                <a:ea typeface="Times New Roman"/>
                <a:cs typeface="Times New Roman"/>
                <a:sym typeface="Times New Roman"/>
              </a:rPr>
              <a:t>“best” candidates</a:t>
            </a:r>
            <a:endParaRPr sz="2800">
              <a:solidFill>
                <a:srgbClr val="FF1F1F"/>
              </a:solidFill>
              <a:latin typeface="Times New Roman"/>
              <a:ea typeface="Times New Roman"/>
              <a:cs typeface="Times New Roman"/>
              <a:sym typeface="Times New Roman"/>
            </a:endParaRPr>
          </a:p>
          <a:p>
            <a:pPr indent="-177800" lvl="0" marL="0" marR="0" rtl="0" algn="l">
              <a:spcBef>
                <a:spcPts val="0"/>
              </a:spcBef>
              <a:spcAft>
                <a:spcPts val="0"/>
              </a:spcAft>
              <a:buClr>
                <a:srgbClr val="FF1F1F"/>
              </a:buClr>
              <a:buSzPts val="2800"/>
              <a:buFont typeface="Times New Roman"/>
              <a:buChar char="•"/>
            </a:pPr>
            <a:r>
              <a:rPr lang="en-US" sz="2800">
                <a:solidFill>
                  <a:srgbClr val="FF1F1F"/>
                </a:solidFill>
                <a:latin typeface="Times New Roman"/>
                <a:ea typeface="Times New Roman"/>
                <a:cs typeface="Times New Roman"/>
                <a:sym typeface="Times New Roman"/>
              </a:rPr>
              <a:t> Avoids exponential time and space costs</a:t>
            </a:r>
            <a:endParaRPr sz="2800">
              <a:solidFill>
                <a:srgbClr val="FF1F1F"/>
              </a:solidFill>
              <a:latin typeface="Times New Roman"/>
              <a:ea typeface="Times New Roman"/>
              <a:cs typeface="Times New Roman"/>
              <a:sym typeface="Times New Roman"/>
            </a:endParaRPr>
          </a:p>
          <a:p>
            <a:pPr indent="-177800" lvl="0" marL="0" marR="0" rtl="0" algn="l">
              <a:spcBef>
                <a:spcPts val="0"/>
              </a:spcBef>
              <a:spcAft>
                <a:spcPts val="0"/>
              </a:spcAft>
              <a:buClr>
                <a:srgbClr val="FF1F1F"/>
              </a:buClr>
              <a:buSzPts val="2800"/>
              <a:buFont typeface="Times New Roman"/>
              <a:buChar char="•"/>
            </a:pPr>
            <a:r>
              <a:rPr lang="en-US" sz="2800">
                <a:solidFill>
                  <a:srgbClr val="FF1F1F"/>
                </a:solidFill>
                <a:latin typeface="Times New Roman"/>
                <a:ea typeface="Times New Roman"/>
                <a:cs typeface="Times New Roman"/>
                <a:sym typeface="Times New Roman"/>
              </a:rPr>
              <a:t> </a:t>
            </a:r>
            <a:r>
              <a:rPr b="0" i="0" lang="en-US" sz="2800" u="none" cap="none" strike="noStrike">
                <a:solidFill>
                  <a:srgbClr val="FF1F1F"/>
                </a:solidFill>
                <a:latin typeface="Times New Roman"/>
                <a:ea typeface="Times New Roman"/>
                <a:cs typeface="Times New Roman"/>
                <a:sym typeface="Times New Roman"/>
              </a:rPr>
              <a:t>Not complete</a:t>
            </a:r>
            <a:endParaRPr/>
          </a:p>
          <a:p>
            <a:pPr indent="-177800" lvl="0" marL="0" marR="0" rtl="0" algn="l">
              <a:spcBef>
                <a:spcPts val="0"/>
              </a:spcBef>
              <a:spcAft>
                <a:spcPts val="0"/>
              </a:spcAft>
              <a:buClr>
                <a:srgbClr val="FF1F1F"/>
              </a:buClr>
              <a:buSzPts val="2800"/>
              <a:buFont typeface="Times New Roman"/>
              <a:buChar char="•"/>
            </a:pPr>
            <a:r>
              <a:rPr b="0" i="0" lang="en-US" sz="2800" u="none" cap="none" strike="noStrike">
                <a:solidFill>
                  <a:srgbClr val="FF1F1F"/>
                </a:solidFill>
                <a:latin typeface="Times New Roman"/>
                <a:ea typeface="Times New Roman"/>
                <a:cs typeface="Times New Roman"/>
                <a:sym typeface="Times New Roman"/>
              </a:rPr>
              <a:t> Not optimal</a:t>
            </a:r>
            <a:endParaRPr b="0" i="0" sz="2800" u="none" cap="none" strike="noStrike">
              <a:solidFill>
                <a:srgbClr val="FF1F1F"/>
              </a:solidFill>
              <a:latin typeface="Times New Roman"/>
              <a:ea typeface="Times New Roman"/>
              <a:cs typeface="Times New Roman"/>
              <a:sym typeface="Times New Roman"/>
            </a:endParaRPr>
          </a:p>
        </p:txBody>
      </p:sp>
      <p:sp>
        <p:nvSpPr>
          <p:cNvPr id="145" name="Google Shape;145;p18"/>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685800" y="53340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A* Search…</a:t>
            </a:r>
            <a:endParaRPr/>
          </a:p>
        </p:txBody>
      </p:sp>
      <p:sp>
        <p:nvSpPr>
          <p:cNvPr id="151" name="Google Shape;151;p19"/>
          <p:cNvSpPr txBox="1"/>
          <p:nvPr/>
        </p:nvSpPr>
        <p:spPr>
          <a:xfrm>
            <a:off x="762000" y="1914525"/>
            <a:ext cx="7696200" cy="4601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2400"/>
              <a:buFont typeface="Times New Roman"/>
              <a:buNone/>
            </a:pPr>
            <a:r>
              <a:rPr b="0" i="0" lang="en-US" sz="2400" u="none" cap="none" strike="noStrike">
                <a:solidFill>
                  <a:schemeClr val="accent2"/>
                </a:solidFill>
                <a:latin typeface="Times New Roman"/>
                <a:ea typeface="Times New Roman"/>
                <a:cs typeface="Times New Roman"/>
                <a:sym typeface="Times New Roman"/>
              </a:rPr>
              <a:t>In a minimization problem, an </a:t>
            </a:r>
            <a:r>
              <a:rPr b="0" i="0" lang="en-US" sz="2400" u="sng" cap="none" strike="noStrike">
                <a:solidFill>
                  <a:schemeClr val="accent2"/>
                </a:solidFill>
                <a:latin typeface="Times New Roman"/>
                <a:ea typeface="Times New Roman"/>
                <a:cs typeface="Times New Roman"/>
                <a:sym typeface="Times New Roman"/>
              </a:rPr>
              <a:t>admissible heuristic</a:t>
            </a:r>
            <a:r>
              <a:rPr b="0" i="0" lang="en-US" sz="2400" u="none" cap="none" strike="noStrike">
                <a:solidFill>
                  <a:schemeClr val="accent2"/>
                </a:solidFill>
                <a:latin typeface="Times New Roman"/>
                <a:ea typeface="Times New Roman"/>
                <a:cs typeface="Times New Roman"/>
                <a:sym typeface="Times New Roman"/>
              </a:rPr>
              <a:t>  h(n) </a:t>
            </a:r>
            <a:r>
              <a:rPr b="0" i="1" lang="en-US" sz="2400" u="none" cap="none" strike="noStrike">
                <a:solidFill>
                  <a:schemeClr val="accent2"/>
                </a:solidFill>
                <a:latin typeface="Times New Roman"/>
                <a:ea typeface="Times New Roman"/>
                <a:cs typeface="Times New Roman"/>
                <a:sym typeface="Times New Roman"/>
              </a:rPr>
              <a:t>never overestimates the real </a:t>
            </a:r>
            <a:r>
              <a:rPr i="1" lang="en-US" sz="2400">
                <a:solidFill>
                  <a:schemeClr val="accent2"/>
                </a:solidFill>
                <a:latin typeface="Times New Roman"/>
                <a:ea typeface="Times New Roman"/>
                <a:cs typeface="Times New Roman"/>
                <a:sym typeface="Times New Roman"/>
              </a:rPr>
              <a:t>cost.</a:t>
            </a:r>
            <a:endParaRPr i="1" sz="2400">
              <a:solidFill>
                <a:schemeClr val="accent2"/>
              </a:solidFill>
              <a:latin typeface="Times New Roman"/>
              <a:ea typeface="Times New Roman"/>
              <a:cs typeface="Times New Roman"/>
              <a:sym typeface="Times New Roman"/>
            </a:endParaRPr>
          </a:p>
          <a:p>
            <a:pPr indent="0" lvl="0" marL="0" marR="0" rtl="0" algn="l">
              <a:spcBef>
                <a:spcPts val="0"/>
              </a:spcBef>
              <a:spcAft>
                <a:spcPts val="0"/>
              </a:spcAft>
              <a:buClr>
                <a:schemeClr val="accent2"/>
              </a:buClr>
              <a:buSzPts val="2400"/>
              <a:buFont typeface="Times New Roman"/>
              <a:buNone/>
            </a:pPr>
            <a:r>
              <a:t/>
            </a:r>
            <a:endParaRPr i="1" sz="2400">
              <a:solidFill>
                <a:schemeClr val="accent2"/>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400"/>
              <a:buFont typeface="Times New Roman"/>
              <a:buNone/>
            </a:pPr>
            <a:r>
              <a:rPr b="0" i="0" lang="en-US" sz="2400" u="none" cap="none" strike="noStrike">
                <a:solidFill>
                  <a:schemeClr val="dk1"/>
                </a:solidFill>
                <a:latin typeface="Times New Roman"/>
                <a:ea typeface="Times New Roman"/>
                <a:cs typeface="Times New Roman"/>
                <a:sym typeface="Times New Roman"/>
              </a:rPr>
              <a:t>(In a maximization problem, h(n) is admissible if it never </a:t>
            </a:r>
            <a:r>
              <a:rPr b="0" i="1" lang="en-US" sz="2400" u="none" cap="none" strike="noStrike">
                <a:solidFill>
                  <a:schemeClr val="dk1"/>
                </a:solidFill>
                <a:latin typeface="Times New Roman"/>
                <a:ea typeface="Times New Roman"/>
                <a:cs typeface="Times New Roman"/>
                <a:sym typeface="Times New Roman"/>
              </a:rPr>
              <a:t>under</a:t>
            </a:r>
            <a:r>
              <a:rPr b="0" i="0" lang="en-US" sz="2400" u="none" cap="none" strike="noStrike">
                <a:solidFill>
                  <a:schemeClr val="dk1"/>
                </a:solidFill>
                <a:latin typeface="Times New Roman"/>
                <a:ea typeface="Times New Roman"/>
                <a:cs typeface="Times New Roman"/>
                <a:sym typeface="Times New Roman"/>
              </a:rPr>
              <a:t>estimates th</a:t>
            </a:r>
            <a:r>
              <a:rPr lang="en-US" sz="2400">
                <a:solidFill>
                  <a:schemeClr val="dk1"/>
                </a:solidFill>
                <a:latin typeface="Times New Roman"/>
                <a:ea typeface="Times New Roman"/>
                <a:cs typeface="Times New Roman"/>
                <a:sym typeface="Times New Roman"/>
              </a:rPr>
              <a:t>e real value.</a:t>
            </a:r>
            <a:r>
              <a:rPr b="0" i="0" lang="en-US" sz="2400" u="none" cap="none" strike="noStrike">
                <a:solidFill>
                  <a:schemeClr val="dk1"/>
                </a:solidFill>
                <a:latin typeface="Times New Roman"/>
                <a:ea typeface="Times New Roman"/>
                <a:cs typeface="Times New Roman"/>
                <a:sym typeface="Times New Roman"/>
              </a:rPr>
              <a:t>)</a:t>
            </a:r>
            <a:endParaRPr b="0" i="0" sz="24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400"/>
              <a:buFont typeface="Times New Roman"/>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400"/>
              <a:buFont typeface="Times New Roman"/>
              <a:buNone/>
            </a:pPr>
            <a:r>
              <a:rPr lang="en-US" sz="2400">
                <a:solidFill>
                  <a:schemeClr val="dk1"/>
                </a:solidFill>
                <a:latin typeface="Times New Roman"/>
                <a:ea typeface="Times New Roman"/>
                <a:cs typeface="Times New Roman"/>
                <a:sym typeface="Times New Roman"/>
              </a:rPr>
              <a:t>So admissible heuristics are </a:t>
            </a:r>
            <a:r>
              <a:rPr lang="en-US" sz="2400" u="sng">
                <a:solidFill>
                  <a:schemeClr val="dk1"/>
                </a:solidFill>
                <a:latin typeface="Times New Roman"/>
                <a:ea typeface="Times New Roman"/>
                <a:cs typeface="Times New Roman"/>
                <a:sym typeface="Times New Roman"/>
              </a:rPr>
              <a:t>optimistic</a:t>
            </a:r>
            <a:r>
              <a:rPr lang="en-US"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Clr>
                <a:schemeClr val="accent2"/>
              </a:buClr>
              <a:buSzPts val="2400"/>
              <a:buFont typeface="Times New Roman"/>
              <a:buNone/>
            </a:pPr>
            <a:r>
              <a:rPr b="0" i="0" lang="en-US" sz="2400" u="none" cap="none" strike="noStrike">
                <a:solidFill>
                  <a:schemeClr val="accent2"/>
                </a:solidFill>
                <a:latin typeface="Times New Roman"/>
                <a:ea typeface="Times New Roman"/>
                <a:cs typeface="Times New Roman"/>
                <a:sym typeface="Times New Roman"/>
              </a:rPr>
              <a:t>Best-first search using f(n) = g(n) + h(n) and an admissible h(n) is known as </a:t>
            </a:r>
            <a:r>
              <a:rPr b="0" i="1" lang="en-US" sz="2400" u="none" cap="none" strike="noStrike">
                <a:solidFill>
                  <a:schemeClr val="accent2"/>
                </a:solidFill>
                <a:latin typeface="Times New Roman"/>
                <a:ea typeface="Times New Roman"/>
                <a:cs typeface="Times New Roman"/>
                <a:sym typeface="Times New Roman"/>
              </a:rPr>
              <a:t>A* search.</a:t>
            </a:r>
            <a:endParaRPr/>
          </a:p>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accent2"/>
              </a:solidFill>
              <a:latin typeface="Times New Roman"/>
              <a:ea typeface="Times New Roman"/>
              <a:cs typeface="Times New Roman"/>
              <a:sym typeface="Times New Roman"/>
            </a:endParaRPr>
          </a:p>
          <a:p>
            <a:pPr indent="0" lvl="0" marL="0" marR="0" rtl="0" algn="l">
              <a:spcBef>
                <a:spcPts val="0"/>
              </a:spcBef>
              <a:spcAft>
                <a:spcPts val="0"/>
              </a:spcAft>
              <a:buClr>
                <a:schemeClr val="accent2"/>
              </a:buClr>
              <a:buSzPts val="2400"/>
              <a:buFont typeface="Times New Roman"/>
              <a:buNone/>
            </a:pPr>
            <a:r>
              <a:rPr b="0" i="0" lang="en-US" sz="2400" u="none" cap="none" strike="noStrike">
                <a:solidFill>
                  <a:schemeClr val="accent2"/>
                </a:solidFill>
                <a:latin typeface="Times New Roman"/>
                <a:ea typeface="Times New Roman"/>
                <a:cs typeface="Times New Roman"/>
                <a:sym typeface="Times New Roman"/>
              </a:rPr>
              <a:t>A* tree search is complete &amp; optimal.</a:t>
            </a:r>
            <a:endParaRPr/>
          </a:p>
        </p:txBody>
      </p:sp>
      <p:sp>
        <p:nvSpPr>
          <p:cNvPr id="152" name="Google Shape;152;p19"/>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685800" y="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A* Search</a:t>
            </a:r>
            <a:endParaRPr/>
          </a:p>
        </p:txBody>
      </p:sp>
      <p:sp>
        <p:nvSpPr>
          <p:cNvPr id="158" name="Google Shape;158;p20"/>
          <p:cNvSpPr txBox="1"/>
          <p:nvPr/>
        </p:nvSpPr>
        <p:spPr>
          <a:xfrm>
            <a:off x="838200" y="990600"/>
            <a:ext cx="7467600" cy="711300"/>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function </a:t>
            </a:r>
            <a:r>
              <a:rPr b="0" i="0" lang="en-US" sz="2000" u="none" cap="none" strike="noStrike">
                <a:solidFill>
                  <a:schemeClr val="dk1"/>
                </a:solidFill>
                <a:latin typeface="Times New Roman"/>
                <a:ea typeface="Times New Roman"/>
                <a:cs typeface="Times New Roman"/>
                <a:sym typeface="Times New Roman"/>
              </a:rPr>
              <a:t>A*-SEARCH (</a:t>
            </a:r>
            <a:r>
              <a:rPr b="0" i="1" lang="en-US" sz="2000" u="none" cap="none" strike="noStrike">
                <a:solidFill>
                  <a:schemeClr val="dk1"/>
                </a:solidFill>
                <a:latin typeface="Times New Roman"/>
                <a:ea typeface="Times New Roman"/>
                <a:cs typeface="Times New Roman"/>
                <a:sym typeface="Times New Roman"/>
              </a:rPr>
              <a:t>problem</a:t>
            </a:r>
            <a:r>
              <a:rPr b="0" i="0" lang="en-US" sz="2000" u="none" cap="none" strike="noStrike">
                <a:solidFill>
                  <a:schemeClr val="dk1"/>
                </a:solidFill>
                <a:latin typeface="Times New Roman"/>
                <a:ea typeface="Times New Roman"/>
                <a:cs typeface="Times New Roman"/>
                <a:sym typeface="Times New Roman"/>
              </a:rPr>
              <a:t>) </a:t>
            </a:r>
            <a:r>
              <a:rPr b="1" i="0" lang="en-US" sz="2000" u="none" cap="none" strike="noStrike">
                <a:solidFill>
                  <a:schemeClr val="dk1"/>
                </a:solidFill>
                <a:latin typeface="Times New Roman"/>
                <a:ea typeface="Times New Roman"/>
                <a:cs typeface="Times New Roman"/>
                <a:sym typeface="Times New Roman"/>
              </a:rPr>
              <a:t>returns</a:t>
            </a:r>
            <a:r>
              <a:rPr b="0" i="0" lang="en-US" sz="2000" u="none" cap="none" strike="noStrike">
                <a:solidFill>
                  <a:schemeClr val="dk1"/>
                </a:solidFill>
                <a:latin typeface="Times New Roman"/>
                <a:ea typeface="Times New Roman"/>
                <a:cs typeface="Times New Roman"/>
                <a:sym typeface="Times New Roman"/>
              </a:rPr>
              <a:t> a solution or failure</a:t>
            </a:r>
            <a:endParaRPr/>
          </a:p>
          <a:p>
            <a:pPr indent="0" lvl="0" marL="0" marR="0" rtl="0" algn="l">
              <a:spcBef>
                <a:spcPts val="0"/>
              </a:spcBef>
              <a:spcAft>
                <a:spcPts val="0"/>
              </a:spcAft>
              <a:buClr>
                <a:schemeClr val="dk1"/>
              </a:buClr>
              <a:buSzPts val="2000"/>
              <a:buFont typeface="Times New Roman"/>
              <a:buNone/>
            </a:pPr>
            <a:r>
              <a:rPr b="1" i="0" lang="en-US" sz="2000" u="none" cap="none" strike="noStrike">
                <a:solidFill>
                  <a:schemeClr val="dk1"/>
                </a:solidFill>
                <a:latin typeface="Times New Roman"/>
                <a:ea typeface="Times New Roman"/>
                <a:cs typeface="Times New Roman"/>
                <a:sym typeface="Times New Roman"/>
              </a:rPr>
              <a:t>   return</a:t>
            </a:r>
            <a:r>
              <a:rPr b="0" i="0" lang="en-US" sz="2000" u="none" cap="none" strike="noStrike">
                <a:solidFill>
                  <a:schemeClr val="dk1"/>
                </a:solidFill>
                <a:latin typeface="Times New Roman"/>
                <a:ea typeface="Times New Roman"/>
                <a:cs typeface="Times New Roman"/>
                <a:sym typeface="Times New Roman"/>
              </a:rPr>
              <a:t> BEST-FIRST-SEARCH (</a:t>
            </a:r>
            <a:r>
              <a:rPr b="0" i="1" lang="en-US" sz="2000" u="none" cap="none" strike="noStrike">
                <a:solidFill>
                  <a:schemeClr val="dk1"/>
                </a:solidFill>
                <a:latin typeface="Times New Roman"/>
                <a:ea typeface="Times New Roman"/>
                <a:cs typeface="Times New Roman"/>
                <a:sym typeface="Times New Roman"/>
              </a:rPr>
              <a:t>problem, g+h)</a:t>
            </a:r>
            <a:endParaRPr b="0" i="1" sz="2000" u="none" cap="none" strike="noStrike">
              <a:solidFill>
                <a:schemeClr val="dk1"/>
              </a:solidFill>
              <a:latin typeface="Times New Roman"/>
              <a:ea typeface="Times New Roman"/>
              <a:cs typeface="Times New Roman"/>
              <a:sym typeface="Times New Roman"/>
            </a:endParaRPr>
          </a:p>
        </p:txBody>
      </p:sp>
      <p:sp>
        <p:nvSpPr>
          <p:cNvPr id="159" name="Google Shape;159;p20"/>
          <p:cNvSpPr txBox="1"/>
          <p:nvPr/>
        </p:nvSpPr>
        <p:spPr>
          <a:xfrm>
            <a:off x="1066800" y="1752600"/>
            <a:ext cx="7391400" cy="117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2400"/>
              <a:buFont typeface="Times New Roman"/>
              <a:buNone/>
            </a:pPr>
            <a:r>
              <a:rPr b="0" i="0" lang="en-US" sz="2400" u="none" cap="none" strike="noStrike">
                <a:solidFill>
                  <a:schemeClr val="accent2"/>
                </a:solidFill>
                <a:latin typeface="Times New Roman"/>
                <a:ea typeface="Times New Roman"/>
                <a:cs typeface="Times New Roman"/>
                <a:sym typeface="Times New Roman"/>
              </a:rPr>
              <a:t>f(n) = estimated cost of the cheapest solution through n</a:t>
            </a:r>
            <a:endParaRPr/>
          </a:p>
          <a:p>
            <a:pPr indent="0" lvl="0" marL="0" marR="0" rtl="0" algn="l">
              <a:spcBef>
                <a:spcPts val="0"/>
              </a:spcBef>
              <a:spcAft>
                <a:spcPts val="0"/>
              </a:spcAft>
              <a:buClr>
                <a:schemeClr val="accent2"/>
              </a:buClr>
              <a:buSzPts val="2400"/>
              <a:buFont typeface="Times New Roman"/>
              <a:buNone/>
            </a:pPr>
            <a:r>
              <a:rPr b="0" i="0" lang="en-US" sz="2400" u="none" cap="none" strike="noStrike">
                <a:solidFill>
                  <a:schemeClr val="accent2"/>
                </a:solidFill>
                <a:latin typeface="Times New Roman"/>
                <a:ea typeface="Times New Roman"/>
                <a:cs typeface="Times New Roman"/>
                <a:sym typeface="Times New Roman"/>
              </a:rPr>
              <a:t>       = g(n) + h(n)</a:t>
            </a:r>
            <a:endParaRPr b="0" i="0" sz="2400" u="none" cap="none" strike="noStrike">
              <a:solidFill>
                <a:schemeClr val="accent2"/>
              </a:solidFill>
              <a:latin typeface="Times New Roman"/>
              <a:ea typeface="Times New Roman"/>
              <a:cs typeface="Times New Roman"/>
              <a:sym typeface="Times New Roman"/>
            </a:endParaRPr>
          </a:p>
          <a:p>
            <a:pPr indent="0" lvl="0" marL="0" marR="0" rtl="0" algn="l">
              <a:spcBef>
                <a:spcPts val="0"/>
              </a:spcBef>
              <a:spcAft>
                <a:spcPts val="0"/>
              </a:spcAft>
              <a:buClr>
                <a:schemeClr val="accent2"/>
              </a:buClr>
              <a:buSzPts val="2400"/>
              <a:buFont typeface="Times New Roman"/>
              <a:buNone/>
            </a:pPr>
            <a:r>
              <a:rPr lang="en-US" sz="2400">
                <a:solidFill>
                  <a:schemeClr val="accent2"/>
                </a:solidFill>
                <a:latin typeface="Times New Roman"/>
                <a:ea typeface="Times New Roman"/>
                <a:cs typeface="Times New Roman"/>
                <a:sym typeface="Times New Roman"/>
              </a:rPr>
              <a:t>       = path cost + heuristic estimate of distance to go</a:t>
            </a:r>
            <a:endParaRPr sz="2400">
              <a:solidFill>
                <a:schemeClr val="accent2"/>
              </a:solidFill>
              <a:latin typeface="Times New Roman"/>
              <a:ea typeface="Times New Roman"/>
              <a:cs typeface="Times New Roman"/>
              <a:sym typeface="Times New Roman"/>
            </a:endParaRPr>
          </a:p>
        </p:txBody>
      </p:sp>
      <p:grpSp>
        <p:nvGrpSpPr>
          <p:cNvPr id="160" name="Google Shape;160;p20"/>
          <p:cNvGrpSpPr/>
          <p:nvPr/>
        </p:nvGrpSpPr>
        <p:grpSpPr>
          <a:xfrm>
            <a:off x="65088" y="3036888"/>
            <a:ext cx="4506911" cy="3451225"/>
            <a:chOff x="959" y="1667"/>
            <a:chExt cx="4128" cy="2114"/>
          </a:xfrm>
        </p:grpSpPr>
        <p:pic>
          <p:nvPicPr>
            <p:cNvPr id="161" name="Google Shape;161;p20"/>
            <p:cNvPicPr preferRelativeResize="0"/>
            <p:nvPr/>
          </p:nvPicPr>
          <p:blipFill rotWithShape="1">
            <a:blip r:embed="rId3">
              <a:alphaModFix/>
            </a:blip>
            <a:srcRect b="0" l="0" r="0" t="0"/>
            <a:stretch/>
          </p:blipFill>
          <p:spPr>
            <a:xfrm>
              <a:off x="959" y="1667"/>
              <a:ext cx="4128" cy="2114"/>
            </a:xfrm>
            <a:prstGeom prst="rect">
              <a:avLst/>
            </a:prstGeom>
            <a:noFill/>
            <a:ln>
              <a:noFill/>
            </a:ln>
          </p:spPr>
        </p:pic>
        <p:sp>
          <p:nvSpPr>
            <p:cNvPr id="162" name="Google Shape;162;p20"/>
            <p:cNvSpPr/>
            <p:nvPr/>
          </p:nvSpPr>
          <p:spPr>
            <a:xfrm>
              <a:off x="1110" y="2184"/>
              <a:ext cx="240" cy="240"/>
            </a:xfrm>
            <a:prstGeom prst="ellipse">
              <a:avLst/>
            </a:prstGeom>
            <a:noFill/>
            <a:ln cap="flat" cmpd="sng" w="25400">
              <a:solidFill>
                <a:srgbClr val="FF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cxnSp>
          <p:nvCxnSpPr>
            <p:cNvPr id="163" name="Google Shape;163;p20"/>
            <p:cNvCxnSpPr/>
            <p:nvPr/>
          </p:nvCxnSpPr>
          <p:spPr>
            <a:xfrm>
              <a:off x="1254" y="2322"/>
              <a:ext cx="630" cy="192"/>
            </a:xfrm>
            <a:prstGeom prst="straightConnector1">
              <a:avLst/>
            </a:prstGeom>
            <a:noFill/>
            <a:ln cap="flat" cmpd="sng" w="25400">
              <a:solidFill>
                <a:srgbClr val="00B050"/>
              </a:solidFill>
              <a:prstDash val="solid"/>
              <a:round/>
              <a:headEnd len="med" w="med" type="none"/>
              <a:tailEnd len="med" w="med" type="none"/>
            </a:ln>
          </p:spPr>
        </p:cxnSp>
        <p:cxnSp>
          <p:nvCxnSpPr>
            <p:cNvPr id="164" name="Google Shape;164;p20"/>
            <p:cNvCxnSpPr/>
            <p:nvPr/>
          </p:nvCxnSpPr>
          <p:spPr>
            <a:xfrm>
              <a:off x="1896" y="2544"/>
              <a:ext cx="144" cy="258"/>
            </a:xfrm>
            <a:prstGeom prst="straightConnector1">
              <a:avLst/>
            </a:prstGeom>
            <a:noFill/>
            <a:ln cap="flat" cmpd="sng" w="25400">
              <a:solidFill>
                <a:srgbClr val="00B050"/>
              </a:solidFill>
              <a:prstDash val="solid"/>
              <a:round/>
              <a:headEnd len="med" w="med" type="none"/>
              <a:tailEnd len="med" w="med" type="none"/>
            </a:ln>
          </p:spPr>
        </p:cxnSp>
        <p:cxnSp>
          <p:nvCxnSpPr>
            <p:cNvPr id="165" name="Google Shape;165;p20"/>
            <p:cNvCxnSpPr/>
            <p:nvPr/>
          </p:nvCxnSpPr>
          <p:spPr>
            <a:xfrm>
              <a:off x="2034" y="2820"/>
              <a:ext cx="528" cy="264"/>
            </a:xfrm>
            <a:prstGeom prst="straightConnector1">
              <a:avLst/>
            </a:prstGeom>
            <a:noFill/>
            <a:ln cap="flat" cmpd="sng" w="25400">
              <a:solidFill>
                <a:srgbClr val="00B050"/>
              </a:solidFill>
              <a:prstDash val="solid"/>
              <a:round/>
              <a:headEnd len="med" w="med" type="none"/>
              <a:tailEnd len="med" w="med" type="none"/>
            </a:ln>
          </p:spPr>
        </p:cxnSp>
        <p:cxnSp>
          <p:nvCxnSpPr>
            <p:cNvPr id="166" name="Google Shape;166;p20"/>
            <p:cNvCxnSpPr/>
            <p:nvPr/>
          </p:nvCxnSpPr>
          <p:spPr>
            <a:xfrm>
              <a:off x="2598" y="3090"/>
              <a:ext cx="438" cy="216"/>
            </a:xfrm>
            <a:prstGeom prst="straightConnector1">
              <a:avLst/>
            </a:prstGeom>
            <a:noFill/>
            <a:ln cap="flat" cmpd="sng" w="25400">
              <a:solidFill>
                <a:srgbClr val="00B050"/>
              </a:solidFill>
              <a:prstDash val="solid"/>
              <a:round/>
              <a:headEnd len="med" w="med" type="none"/>
              <a:tailEnd len="med" w="med" type="none"/>
            </a:ln>
          </p:spPr>
        </p:cxnSp>
        <p:sp>
          <p:nvSpPr>
            <p:cNvPr id="167" name="Google Shape;167;p20"/>
            <p:cNvSpPr/>
            <p:nvPr/>
          </p:nvSpPr>
          <p:spPr>
            <a:xfrm>
              <a:off x="2922" y="3162"/>
              <a:ext cx="234" cy="216"/>
            </a:xfrm>
            <a:prstGeom prst="ellipse">
              <a:avLst/>
            </a:prstGeom>
            <a:noFill/>
            <a:ln cap="flat" cmpd="sng" w="25400">
              <a:solidFill>
                <a:srgbClr val="FF1F1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grpSp>
      <p:grpSp>
        <p:nvGrpSpPr>
          <p:cNvPr id="168" name="Google Shape;168;p20"/>
          <p:cNvGrpSpPr/>
          <p:nvPr/>
        </p:nvGrpSpPr>
        <p:grpSpPr>
          <a:xfrm>
            <a:off x="4572001" y="2925799"/>
            <a:ext cx="4543426" cy="3678284"/>
            <a:chOff x="4572000" y="2772577"/>
            <a:chExt cx="4542972" cy="3679020"/>
          </a:xfrm>
        </p:grpSpPr>
        <p:pic>
          <p:nvPicPr>
            <p:cNvPr id="169" name="Google Shape;169;p20"/>
            <p:cNvPicPr preferRelativeResize="0"/>
            <p:nvPr/>
          </p:nvPicPr>
          <p:blipFill rotWithShape="1">
            <a:blip r:embed="rId4">
              <a:alphaModFix/>
            </a:blip>
            <a:srcRect b="0" l="0" r="0" t="0"/>
            <a:stretch/>
          </p:blipFill>
          <p:spPr>
            <a:xfrm>
              <a:off x="4572000" y="2772577"/>
              <a:ext cx="4542972" cy="3679020"/>
            </a:xfrm>
            <a:prstGeom prst="rect">
              <a:avLst/>
            </a:prstGeom>
            <a:noFill/>
            <a:ln>
              <a:noFill/>
            </a:ln>
          </p:spPr>
        </p:pic>
        <p:sp>
          <p:nvSpPr>
            <p:cNvPr id="170" name="Google Shape;170;p20"/>
            <p:cNvSpPr txBox="1"/>
            <p:nvPr/>
          </p:nvSpPr>
          <p:spPr>
            <a:xfrm>
              <a:off x="6225949" y="4725384"/>
              <a:ext cx="587020" cy="30777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700"/>
                <a:buFont typeface="Times New Roman"/>
                <a:buNone/>
              </a:pPr>
              <a:r>
                <a:rPr b="1" i="0" lang="en-US" sz="700" u="none" cap="none" strike="noStrike">
                  <a:solidFill>
                    <a:schemeClr val="dk1"/>
                  </a:solidFill>
                  <a:latin typeface="Times New Roman"/>
                  <a:ea typeface="Times New Roman"/>
                  <a:cs typeface="Times New Roman"/>
                  <a:sym typeface="Times New Roman"/>
                </a:rPr>
                <a:t>f=291+380</a:t>
              </a:r>
              <a:endParaRPr/>
            </a:p>
            <a:p>
              <a:pPr indent="0" lvl="0" marL="0" marR="0" rtl="0" algn="l">
                <a:spcBef>
                  <a:spcPts val="0"/>
                </a:spcBef>
                <a:spcAft>
                  <a:spcPts val="0"/>
                </a:spcAft>
                <a:buClr>
                  <a:schemeClr val="dk1"/>
                </a:buClr>
                <a:buSzPts val="700"/>
                <a:buFont typeface="Times New Roman"/>
                <a:buNone/>
              </a:pPr>
              <a:r>
                <a:rPr b="1" i="0" lang="en-US" sz="700" u="none" cap="none" strike="noStrike">
                  <a:solidFill>
                    <a:schemeClr val="dk1"/>
                  </a:solidFill>
                  <a:latin typeface="Times New Roman"/>
                  <a:ea typeface="Times New Roman"/>
                  <a:cs typeface="Times New Roman"/>
                  <a:sym typeface="Times New Roman"/>
                </a:rPr>
                <a:t>=671</a:t>
              </a:r>
              <a:endParaRPr/>
            </a:p>
          </p:txBody>
        </p:sp>
        <p:sp>
          <p:nvSpPr>
            <p:cNvPr id="171" name="Google Shape;171;p20"/>
            <p:cNvSpPr/>
            <p:nvPr/>
          </p:nvSpPr>
          <p:spPr>
            <a:xfrm>
              <a:off x="7344229" y="5663475"/>
              <a:ext cx="370114" cy="243839"/>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72" name="Google Shape;172;p20"/>
            <p:cNvSpPr txBox="1"/>
            <p:nvPr/>
          </p:nvSpPr>
          <p:spPr>
            <a:xfrm>
              <a:off x="7257547" y="5615580"/>
              <a:ext cx="587020"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700"/>
                <a:buFont typeface="Times New Roman"/>
                <a:buNone/>
              </a:pPr>
              <a:r>
                <a:rPr b="1" i="0" lang="en-US" sz="700" u="none" cap="none" strike="noStrike">
                  <a:solidFill>
                    <a:schemeClr val="dk1"/>
                  </a:solidFill>
                  <a:latin typeface="Times New Roman"/>
                  <a:ea typeface="Times New Roman"/>
                  <a:cs typeface="Times New Roman"/>
                  <a:sym typeface="Times New Roman"/>
                </a:rPr>
                <a:t>f=291+380</a:t>
              </a:r>
              <a:endParaRPr/>
            </a:p>
            <a:p>
              <a:pPr indent="0" lvl="0" marL="0" marR="0" rtl="0" algn="l">
                <a:spcBef>
                  <a:spcPts val="0"/>
                </a:spcBef>
                <a:spcAft>
                  <a:spcPts val="0"/>
                </a:spcAft>
                <a:buClr>
                  <a:schemeClr val="dk1"/>
                </a:buClr>
                <a:buSzPts val="700"/>
                <a:buFont typeface="Times New Roman"/>
                <a:buNone/>
              </a:pPr>
              <a:r>
                <a:rPr b="1" i="0" lang="en-US" sz="700" u="none" cap="none" strike="noStrike">
                  <a:solidFill>
                    <a:schemeClr val="dk1"/>
                  </a:solidFill>
                  <a:latin typeface="Times New Roman"/>
                  <a:ea typeface="Times New Roman"/>
                  <a:cs typeface="Times New Roman"/>
                  <a:sym typeface="Times New Roman"/>
                </a:rPr>
                <a:t>=671</a:t>
              </a:r>
              <a:endParaRPr/>
            </a:p>
          </p:txBody>
        </p:sp>
      </p:grpSp>
      <p:sp>
        <p:nvSpPr>
          <p:cNvPr id="173" name="Google Shape;173;p20"/>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1"/>
          <p:cNvSpPr txBox="1"/>
          <p:nvPr>
            <p:ph type="title"/>
          </p:nvPr>
        </p:nvSpPr>
        <p:spPr>
          <a:xfrm>
            <a:off x="685800" y="22860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2"/>
                </a:solidFill>
                <a:latin typeface="Times New Roman"/>
                <a:ea typeface="Times New Roman"/>
                <a:cs typeface="Times New Roman"/>
                <a:sym typeface="Times New Roman"/>
              </a:rPr>
              <a:t>Completeness of A*</a:t>
            </a:r>
            <a:endParaRPr/>
          </a:p>
        </p:txBody>
      </p:sp>
      <p:sp>
        <p:nvSpPr>
          <p:cNvPr id="179" name="Google Shape;179;p21"/>
          <p:cNvSpPr txBox="1"/>
          <p:nvPr/>
        </p:nvSpPr>
        <p:spPr>
          <a:xfrm>
            <a:off x="593725" y="1108075"/>
            <a:ext cx="8232900" cy="3970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Because A* expands nodes in order of increasing f, it must eventually expand to reach a goal state.  This is true unless there are infinitely many nodes with f(n) ≤ f*.</a:t>
            </a:r>
            <a:endParaRPr/>
          </a:p>
          <a:p>
            <a:pPr indent="-190500" lvl="0" marL="342900" marR="0" rtl="0" algn="l">
              <a:spcBef>
                <a:spcPts val="0"/>
              </a:spcBef>
              <a:spcAft>
                <a:spcPts val="0"/>
              </a:spcAft>
              <a:buClr>
                <a:schemeClr val="dk1"/>
              </a:buClr>
              <a:buSzPts val="2400"/>
              <a:buFont typeface="Times New Roman"/>
              <a:buNone/>
            </a:pPr>
            <a:r>
              <a:t/>
            </a:r>
            <a:endParaRPr b="0" i="0" sz="2400" u="none" cap="none" strike="noStrike">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rgbClr val="FF0000"/>
              </a:buClr>
              <a:buSzPts val="2400"/>
              <a:buFont typeface="Times New Roman"/>
              <a:buChar char="•"/>
            </a:pPr>
            <a:r>
              <a:rPr b="0" i="0" lang="en-US" sz="2400" u="none" cap="none" strike="noStrike">
                <a:solidFill>
                  <a:srgbClr val="FF0000"/>
                </a:solidFill>
                <a:latin typeface="Times New Roman"/>
                <a:ea typeface="Times New Roman"/>
                <a:cs typeface="Times New Roman"/>
                <a:sym typeface="Times New Roman"/>
              </a:rPr>
              <a:t>How could this happen?</a:t>
            </a:r>
            <a:endParaRPr/>
          </a:p>
          <a:p>
            <a:pPr indent="-342900" lvl="1" marL="1085850" marR="0" rtl="0" algn="l">
              <a:spcBef>
                <a:spcPts val="0"/>
              </a:spcBef>
              <a:spcAft>
                <a:spcPts val="0"/>
              </a:spcAft>
              <a:buClr>
                <a:srgbClr val="FF1F1F"/>
              </a:buClr>
              <a:buSzPts val="1800"/>
              <a:buFont typeface="Times New Roman"/>
              <a:buChar char="–"/>
            </a:pPr>
            <a:r>
              <a:rPr b="0" i="0" lang="en-US" sz="1800" u="none" cap="none" strike="noStrike">
                <a:solidFill>
                  <a:srgbClr val="FF1F1F"/>
                </a:solidFill>
                <a:latin typeface="Times New Roman"/>
                <a:ea typeface="Times New Roman"/>
                <a:cs typeface="Times New Roman"/>
                <a:sym typeface="Times New Roman"/>
              </a:rPr>
              <a:t>There is a node with an infinity branching factor.</a:t>
            </a:r>
            <a:endParaRPr/>
          </a:p>
          <a:p>
            <a:pPr indent="-342900" lvl="1" marL="1085850" marR="0" rtl="0" algn="l">
              <a:spcBef>
                <a:spcPts val="0"/>
              </a:spcBef>
              <a:spcAft>
                <a:spcPts val="0"/>
              </a:spcAft>
              <a:buClr>
                <a:srgbClr val="FF1F1F"/>
              </a:buClr>
              <a:buSzPts val="1800"/>
              <a:buFont typeface="Times New Roman"/>
              <a:buChar char="–"/>
            </a:pPr>
            <a:r>
              <a:rPr b="0" i="0" lang="en-US" sz="1800" u="none" cap="none" strike="noStrike">
                <a:solidFill>
                  <a:srgbClr val="FF1F1F"/>
                </a:solidFill>
                <a:latin typeface="Times New Roman"/>
                <a:ea typeface="Times New Roman"/>
                <a:cs typeface="Times New Roman"/>
                <a:sym typeface="Times New Roman"/>
              </a:rPr>
              <a:t>There is a path with finite path cost but an infinite number of nodes on it.</a:t>
            </a:r>
            <a:endParaRPr/>
          </a:p>
          <a:p>
            <a:pPr indent="-190500" lvl="0" marL="342900" marR="0" rtl="0" algn="l">
              <a:spcBef>
                <a:spcPts val="0"/>
              </a:spcBef>
              <a:spcAft>
                <a:spcPts val="0"/>
              </a:spcAft>
              <a:buClr>
                <a:schemeClr val="dk1"/>
              </a:buClr>
              <a:buSzPts val="2400"/>
              <a:buFont typeface="Times New Roman"/>
              <a:buNone/>
            </a:pPr>
            <a:r>
              <a:t/>
            </a:r>
            <a:endParaRPr b="0" i="0" sz="2400" u="none" cap="none" strike="noStrike">
              <a:solidFill>
                <a:srgbClr val="FF1F1F"/>
              </a:solidFill>
              <a:latin typeface="Times New Roman"/>
              <a:ea typeface="Times New Roman"/>
              <a:cs typeface="Times New Roman"/>
              <a:sym typeface="Times New Roman"/>
            </a:endParaRPr>
          </a:p>
          <a:p>
            <a:pPr indent="-342900" lvl="0" marL="342900" marR="0" rtl="0" algn="l">
              <a:spcBef>
                <a:spcPts val="0"/>
              </a:spcBef>
              <a:spcAft>
                <a:spcPts val="0"/>
              </a:spcAft>
              <a:buClr>
                <a:schemeClr val="accent2"/>
              </a:buClr>
              <a:buSzPts val="2400"/>
              <a:buFont typeface="Times New Roman"/>
              <a:buChar char="•"/>
            </a:pPr>
            <a:r>
              <a:rPr b="0" i="0" lang="en-US" sz="2400" u="none" cap="none" strike="noStrike">
                <a:solidFill>
                  <a:schemeClr val="accent2"/>
                </a:solidFill>
                <a:latin typeface="Times New Roman"/>
                <a:ea typeface="Times New Roman"/>
                <a:cs typeface="Times New Roman"/>
                <a:sym typeface="Times New Roman"/>
              </a:rPr>
              <a:t>So, A* is complete on graphs with a finite branching factor provided there is some positive constant δ such that every operator costs at least δ.</a:t>
            </a:r>
            <a:endParaRPr b="0" i="0" sz="2400" u="none" cap="none" strike="noStrike">
              <a:solidFill>
                <a:schemeClr val="accent2"/>
              </a:solidFill>
              <a:latin typeface="Times New Roman"/>
              <a:ea typeface="Times New Roman"/>
              <a:cs typeface="Times New Roman"/>
              <a:sym typeface="Times New Roman"/>
            </a:endParaRPr>
          </a:p>
        </p:txBody>
      </p:sp>
      <p:sp>
        <p:nvSpPr>
          <p:cNvPr id="180" name="Google Shape;180;p21"/>
          <p:cNvSpPr txBox="1"/>
          <p:nvPr>
            <p:ph idx="12" type="sldNum"/>
          </p:nvPr>
        </p:nvSpPr>
        <p:spPr>
          <a:xfrm>
            <a:off x="7128000" y="6515975"/>
            <a:ext cx="1905000" cy="2727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